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13" r:id="rId1"/>
  </p:sldMasterIdLst>
  <p:notesMasterIdLst>
    <p:notesMasterId r:id="rId81"/>
  </p:notesMasterIdLst>
  <p:handoutMasterIdLst>
    <p:handoutMasterId r:id="rId82"/>
  </p:handoutMasterIdLst>
  <p:sldIdLst>
    <p:sldId id="451" r:id="rId2"/>
    <p:sldId id="507" r:id="rId3"/>
    <p:sldId id="452" r:id="rId4"/>
    <p:sldId id="598" r:id="rId5"/>
    <p:sldId id="627" r:id="rId6"/>
    <p:sldId id="597" r:id="rId7"/>
    <p:sldId id="517" r:id="rId8"/>
    <p:sldId id="642" r:id="rId9"/>
    <p:sldId id="587" r:id="rId10"/>
    <p:sldId id="590" r:id="rId11"/>
    <p:sldId id="515" r:id="rId12"/>
    <p:sldId id="516" r:id="rId13"/>
    <p:sldId id="538" r:id="rId14"/>
    <p:sldId id="629" r:id="rId15"/>
    <p:sldId id="505" r:id="rId16"/>
    <p:sldId id="509" r:id="rId17"/>
    <p:sldId id="630" r:id="rId18"/>
    <p:sldId id="512" r:id="rId19"/>
    <p:sldId id="519" r:id="rId20"/>
    <p:sldId id="520" r:id="rId21"/>
    <p:sldId id="636" r:id="rId22"/>
    <p:sldId id="601" r:id="rId23"/>
    <p:sldId id="631" r:id="rId24"/>
    <p:sldId id="539" r:id="rId25"/>
    <p:sldId id="632" r:id="rId26"/>
    <p:sldId id="633" r:id="rId27"/>
    <p:sldId id="643" r:id="rId28"/>
    <p:sldId id="603" r:id="rId29"/>
    <p:sldId id="634" r:id="rId30"/>
    <p:sldId id="549" r:id="rId31"/>
    <p:sldId id="644" r:id="rId32"/>
    <p:sldId id="570" r:id="rId33"/>
    <p:sldId id="602" r:id="rId34"/>
    <p:sldId id="528" r:id="rId35"/>
    <p:sldId id="606" r:id="rId36"/>
    <p:sldId id="533" r:id="rId37"/>
    <p:sldId id="534" r:id="rId38"/>
    <p:sldId id="574" r:id="rId39"/>
    <p:sldId id="572" r:id="rId40"/>
    <p:sldId id="540" r:id="rId41"/>
    <p:sldId id="566" r:id="rId42"/>
    <p:sldId id="567" r:id="rId43"/>
    <p:sldId id="541" r:id="rId44"/>
    <p:sldId id="543" r:id="rId45"/>
    <p:sldId id="542" r:id="rId46"/>
    <p:sldId id="607" r:id="rId47"/>
    <p:sldId id="544" r:id="rId48"/>
    <p:sldId id="608" r:id="rId49"/>
    <p:sldId id="545" r:id="rId50"/>
    <p:sldId id="548" r:id="rId51"/>
    <p:sldId id="563" r:id="rId52"/>
    <p:sldId id="564" r:id="rId53"/>
    <p:sldId id="637" r:id="rId54"/>
    <p:sldId id="641" r:id="rId55"/>
    <p:sldId id="638" r:id="rId56"/>
    <p:sldId id="639" r:id="rId57"/>
    <p:sldId id="577" r:id="rId58"/>
    <p:sldId id="552" r:id="rId59"/>
    <p:sldId id="553" r:id="rId60"/>
    <p:sldId id="554" r:id="rId61"/>
    <p:sldId id="645" r:id="rId62"/>
    <p:sldId id="616" r:id="rId63"/>
    <p:sldId id="575" r:id="rId64"/>
    <p:sldId id="576" r:id="rId65"/>
    <p:sldId id="557" r:id="rId66"/>
    <p:sldId id="646" r:id="rId67"/>
    <p:sldId id="617" r:id="rId68"/>
    <p:sldId id="569" r:id="rId69"/>
    <p:sldId id="640" r:id="rId70"/>
    <p:sldId id="618" r:id="rId71"/>
    <p:sldId id="625" r:id="rId72"/>
    <p:sldId id="591" r:id="rId73"/>
    <p:sldId id="593" r:id="rId74"/>
    <p:sldId id="594" r:id="rId75"/>
    <p:sldId id="595" r:id="rId76"/>
    <p:sldId id="596" r:id="rId77"/>
    <p:sldId id="622" r:id="rId78"/>
    <p:sldId id="623" r:id="rId79"/>
    <p:sldId id="503" r:id="rId80"/>
  </p:sldIdLst>
  <p:sldSz cx="10080625" cy="7559675"/>
  <p:notesSz cx="7010400" cy="9236075"/>
  <p:defaultTextStyle>
    <a:defPPr>
      <a:defRPr lang="en-GB"/>
    </a:defPPr>
    <a:lvl1pPr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742950" indent="-28575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11430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6002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20574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A003A"/>
    <a:srgbClr val="640064"/>
    <a:srgbClr val="800080"/>
    <a:srgbClr val="F79646"/>
    <a:srgbClr val="33CC33"/>
    <a:srgbClr val="000000"/>
    <a:srgbClr val="7D60A0"/>
    <a:srgbClr val="7F63A1"/>
    <a:srgbClr val="917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8926" autoAdjust="0"/>
  </p:normalViewPr>
  <p:slideViewPr>
    <p:cSldViewPr>
      <p:cViewPr varScale="1">
        <p:scale>
          <a:sx n="109" d="100"/>
          <a:sy n="109" d="100"/>
        </p:scale>
        <p:origin x="-132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45"/>
        <p:guide pos="19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E3A65-EB6B-4F37-AF28-ACED3538BBA9}" type="datetimeFigureOut">
              <a:rPr lang="en-CA" smtClean="0"/>
              <a:t>29/03/2012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684FD-62F9-4554-8853-8D827A9996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10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5388" y="701675"/>
            <a:ext cx="4616450" cy="346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614" y="4386263"/>
            <a:ext cx="5607174" cy="41544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1277" cy="4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0"/>
            <a:ext cx="3041277" cy="4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773980"/>
            <a:ext cx="3041277" cy="4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773980"/>
            <a:ext cx="3041277" cy="4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5781" algn="l"/>
                <a:tab pos="1311562" algn="l"/>
                <a:tab pos="1967343" algn="l"/>
                <a:tab pos="2623124" algn="l"/>
              </a:tabLst>
              <a:defRPr sz="1300">
                <a:solidFill>
                  <a:srgbClr val="000000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99A49625-83B8-46BC-B172-43CB0B60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7D7F3-6472-44E2-A5C9-D1EC6D00401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1"/>
            <a:ext cx="5608607" cy="4155942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2CAB49D-1A9E-48FA-BEAA-058CDD1DA08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9382" indent="-2728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1358" indent="-21827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7901" indent="-21827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4444" indent="-21827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0986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7530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4073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10616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004078-CE00-465C-90EF-46E40B9B8792}" type="slidenum">
              <a:rPr lang="en-CA" smtClean="0"/>
              <a:pPr eaLnBrk="1" hangingPunct="1"/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B67568-D762-4E8B-85C2-A674801E9A2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</a:rPr>
              <a:t>Given the amount</a:t>
            </a:r>
            <a:r>
              <a:rPr lang="en-US" baseline="0" dirty="0" smtClean="0">
                <a:latin typeface="Times New Roman" charset="0"/>
              </a:rPr>
              <a:t> of uncertainty about what this means, I would bet that we would have little consistency if we were to try to measure this attribute directly.</a:t>
            </a: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58C636-C5E7-4AD5-B333-28FBA860AEB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</a:rPr>
              <a:t>I changed performance indicators to Indicators</a:t>
            </a:r>
          </a:p>
          <a:p>
            <a:r>
              <a:rPr lang="en-US" dirty="0" smtClean="0">
                <a:latin typeface="Times New Roman" charset="0"/>
              </a:rPr>
              <a:t>BTW one of the critical indicators of a student’s ability to engage in Lifelong Learning is their ability to identify gaps in their knowledge and skill sets and create a plan to address them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58C636-C5E7-4AD5-B333-28FBA860AEB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</a:rPr>
              <a:t>I changed performance indicators to Indicators</a:t>
            </a:r>
          </a:p>
          <a:p>
            <a:r>
              <a:rPr lang="en-US" dirty="0" smtClean="0">
                <a:latin typeface="Times New Roman" charset="0"/>
              </a:rPr>
              <a:t>BTW one of the critical indicators of a student’s ability to engage in Lifelong Learning is their ability to identify gaps in their knowledge and skill sets and create a plan to address them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9979B7-4893-4B9F-9CEE-29603BD221F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2"/>
            <a:ext cx="5608607" cy="407285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9A49625-83B8-46BC-B172-43CB0B60A7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8AEEA8-E846-4A76-9876-84EDF809B64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BA5131-5686-4107-A7CD-9A2E93F4489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9382" indent="-2728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1358" indent="-21827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7901" indent="-21827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64444" indent="-21827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0986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7530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74073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10616" indent="-21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E60FA5-CD51-4EF7-B356-BFA3101C30DE}" type="slidenum">
              <a:rPr lang="en-CA" smtClean="0"/>
              <a:pPr eaLnBrk="1" hangingPunct="1"/>
              <a:t>26</a:t>
            </a:fld>
            <a:endParaRPr lang="en-CA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7670A0-D2B6-4B9C-A0B9-BA9D858FE01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8E4FAB-CD24-448F-8743-0A56B44DB80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9A49625-83B8-46BC-B172-43CB0B60A7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E5E7A8C-DAD9-4ED9-BBAC-03F0F5EC8056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5112373B-06C8-4631-8E74-6587A464615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19760F9-A601-49D8-9ACB-C7797513D698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2"/>
            <a:ext cx="5608607" cy="407285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8E4FAB-CD24-448F-8743-0A56B44DB80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338198EF-1FA5-43D7-B916-05AA38921F1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B59B173-128A-41D6-821C-4C71D8B263B5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3971988" y="8773980"/>
            <a:ext cx="3034118" cy="459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999" tIns="42639" rIns="81999" bIns="42639" anchor="b"/>
          <a:lstStyle/>
          <a:p>
            <a:pPr algn="r" hangingPunct="1">
              <a:tabLst>
                <a:tab pos="659545" algn="l"/>
                <a:tab pos="1319091" algn="l"/>
                <a:tab pos="1978636" algn="l"/>
                <a:tab pos="2638181" algn="l"/>
              </a:tabLst>
            </a:pPr>
            <a:fld id="{56A32B32-1F2A-4E6A-A795-820CF7DBA386}" type="slidenum">
              <a:rPr lang="en-US" sz="11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 hangingPunct="1">
                <a:tabLst>
                  <a:tab pos="659545" algn="l"/>
                  <a:tab pos="1319091" algn="l"/>
                  <a:tab pos="1978636" algn="l"/>
                  <a:tab pos="2638181" algn="l"/>
                </a:tabLst>
              </a:pPr>
              <a:t>48</a:t>
            </a:fld>
            <a:endParaRPr lang="en-US" sz="11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168400" y="692415"/>
            <a:ext cx="4673600" cy="34635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311" tIns="41655" rIns="83311" bIns="41655" anchor="ctr"/>
          <a:lstStyle/>
          <a:p>
            <a:endParaRPr lang="en-CA">
              <a:ea typeface="Bitstream Vera Sans" charset="0"/>
              <a:cs typeface="Bitstream Vera Sans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933575" y="4386261"/>
            <a:ext cx="5136092" cy="415156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A8498D6-0FF5-4F1B-AD79-FF68E839145F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45560DE7-9E22-442E-88F3-01628CC1B51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8E4FAB-CD24-448F-8743-0A56B44DB80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95C60636-FF23-4892-9191-1F6465A57394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D3D33FCB-D63B-4F12-A168-18233E3A37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292BF1AD-F512-43DC-A68B-39BBDDF32AEB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2CAB49D-1A9E-48FA-BEAA-058CDD1DA08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338198EF-1FA5-43D7-B916-05AA38921F1C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9A49625-83B8-46BC-B172-43CB0B60A72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2C498E-49E5-4EE4-9FEA-5A7594D98F7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2"/>
            <a:ext cx="5608607" cy="407285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B2CAB49D-1A9E-48FA-BEAA-058CDD1DA081}" type="slidenum">
              <a:rPr lang="en-US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10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E0710E-2A76-410B-8E99-A087BEB21B9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F16FFF-A39D-4415-AE3A-151D6F5FA56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F16FFF-A39D-4415-AE3A-151D6F5FA56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19625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386263"/>
            <a:ext cx="5608607" cy="407285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7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9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064" y="7006702"/>
            <a:ext cx="4464496" cy="402483"/>
          </a:xfrm>
        </p:spPr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8" y="30099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6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65600-64F5-42E6-92D9-07ADA9AA68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6836-9DF4-48E2-A5EF-6CF3C8112791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8064" y="7006702"/>
            <a:ext cx="446449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108010-502A-4A2A-A410-E2D00D0F6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076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61" indent="-377861" algn="l" defTabSz="10076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10076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defTabSz="10076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defTabSz="100763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kit.wikispaces.com/" TargetMode="External"/><Relationship Id="rId2" Type="http://schemas.openxmlformats.org/officeDocument/2006/relationships/hyperlink" Target="http://www.kual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EGADSurve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gad.engineering.queensu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Continuous Program Improvement for Accreditation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512216"/>
            <a:ext cx="7056438" cy="2147941"/>
          </a:xfrm>
        </p:spPr>
        <p:txBody>
          <a:bodyPr>
            <a:normAutofit fontScale="85000" lnSpcReduction="20000"/>
          </a:bodyPr>
          <a:lstStyle/>
          <a:p>
            <a:r>
              <a:rPr lang="en-CA" sz="3200" dirty="0" smtClean="0"/>
              <a:t>Peter Ostafichuk, </a:t>
            </a:r>
          </a:p>
          <a:p>
            <a:r>
              <a:rPr lang="en-CA" sz="3200" dirty="0" smtClean="0"/>
              <a:t>Mechanical Engineering, UBC</a:t>
            </a:r>
          </a:p>
          <a:p>
            <a:endParaRPr lang="en-CA" sz="3200" dirty="0" smtClean="0"/>
          </a:p>
          <a:p>
            <a:r>
              <a:rPr lang="en-CA" sz="3200" dirty="0" smtClean="0"/>
              <a:t>March 26, 2012</a:t>
            </a:r>
          </a:p>
          <a:p>
            <a:r>
              <a:rPr lang="en-CA" sz="3200" dirty="0" smtClean="0"/>
              <a:t>Simon Fraser University</a:t>
            </a:r>
            <a:endParaRPr lang="en-CA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Starting point: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950" indent="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We’re starting from the question </a:t>
            </a:r>
          </a:p>
          <a:p>
            <a:pPr marL="107950" indent="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marL="107950" indent="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 dirty="0" smtClean="0"/>
              <a:t>“How do we create a process to improve our program</a:t>
            </a:r>
            <a:r>
              <a:rPr lang="en-US" sz="3200" b="1" dirty="0"/>
              <a:t> </a:t>
            </a:r>
            <a:r>
              <a:rPr lang="en-US" sz="3200" b="1" dirty="0" smtClean="0"/>
              <a:t>that demonstrates what our students can do?”</a:t>
            </a:r>
            <a:endParaRPr lang="en-US" sz="3200" dirty="0" smtClean="0"/>
          </a:p>
          <a:p>
            <a:pPr marL="107950" indent="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8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Graduate Attribute Assessment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548185"/>
            <a:ext cx="9070975" cy="4391892"/>
          </a:xfrm>
        </p:spPr>
        <p:txBody>
          <a:bodyPr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Outcomes based: In general, the term </a:t>
            </a:r>
            <a:r>
              <a:rPr lang="en-US" sz="3200" i="1" dirty="0" smtClean="0"/>
              <a:t>outcomes assessment </a:t>
            </a:r>
            <a:r>
              <a:rPr lang="en-US" sz="3200" dirty="0" smtClean="0"/>
              <a:t>is used to answer questions like:		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What can students </a:t>
            </a:r>
            <a:r>
              <a:rPr lang="en-US" sz="2800" i="1" dirty="0" smtClean="0"/>
              <a:t>do</a:t>
            </a:r>
            <a:r>
              <a:rPr lang="en-US" sz="2800" dirty="0" smtClean="0"/>
              <a:t>?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How does their performance compare to our stated expectations?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It </a:t>
            </a:r>
            <a:r>
              <a:rPr lang="en-US" sz="3200" b="1" dirty="0" smtClean="0"/>
              <a:t>identifies gaps </a:t>
            </a:r>
            <a:r>
              <a:rPr lang="en-US" sz="3200" dirty="0" smtClean="0"/>
              <a:t>between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20816"/>
              </p:ext>
            </p:extLst>
          </p:nvPr>
        </p:nvGraphicFramePr>
        <p:xfrm>
          <a:off x="431800" y="4931965"/>
          <a:ext cx="9145017" cy="2225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64299"/>
                <a:gridCol w="3064299"/>
                <a:gridCol w="3016419"/>
              </a:tblGrid>
              <a:tr h="1582296">
                <a:tc>
                  <a:txBody>
                    <a:bodyPr/>
                    <a:lstStyle/>
                    <a:p>
                      <a:pPr eaLnBrk="1"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our perceptions of what we teach</a:t>
                      </a:r>
                    </a:p>
                    <a:p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eaLnBrk="1"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2800" dirty="0" smtClean="0"/>
                        <a:t>actual knowledge, skills, and attitudes students develop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program-wide.</a:t>
                      </a:r>
                      <a:endParaRPr lang="en-US" sz="28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eft-Right Arrow 2"/>
          <p:cNvSpPr/>
          <p:nvPr/>
        </p:nvSpPr>
        <p:spPr bwMode="auto">
          <a:xfrm>
            <a:off x="3744168" y="5796061"/>
            <a:ext cx="2016224" cy="720080"/>
          </a:xfrm>
          <a:prstGeom prst="leftRightArrow">
            <a:avLst/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7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Inputs and Outcomes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9C4DCB9-44F2-419D-ACB5-028EF424FFF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US" smtClean="0"/>
          </a:p>
        </p:txBody>
      </p:sp>
      <p:graphicFrame>
        <p:nvGraphicFramePr>
          <p:cNvPr id="102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96351"/>
              </p:ext>
            </p:extLst>
          </p:nvPr>
        </p:nvGraphicFramePr>
        <p:xfrm>
          <a:off x="503112" y="2411685"/>
          <a:ext cx="9001696" cy="487946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48472"/>
                <a:gridCol w="4753224"/>
              </a:tblGrid>
              <a:tr h="44288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Course materials (text, notes)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Student pre-university background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Faculty education, professional status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Ongoing faculty development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 sizes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Campus resources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hours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equipment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 services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Outcomes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Demonstrated abilities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(cognitive, skills, attitudes)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22932" horzOverflow="overflow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4104208" y="1259557"/>
            <a:ext cx="1296144" cy="9580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664048" y="1436807"/>
            <a:ext cx="1224136" cy="470822"/>
          </a:xfrm>
          <a:prstGeom prst="rightArrow">
            <a:avLst/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616376" y="1436807"/>
            <a:ext cx="1224136" cy="47082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83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38200"/>
              </p:ext>
            </p:extLst>
          </p:nvPr>
        </p:nvGraphicFramePr>
        <p:xfrm>
          <a:off x="503112" y="2411685"/>
          <a:ext cx="9001696" cy="487946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48472"/>
                <a:gridCol w="4753224"/>
              </a:tblGrid>
              <a:tr h="44288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Course materials (text, notes)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Student pre-university background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Faculty education, professional status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Ongoing faculty development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 sizes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Campus resources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hours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equipment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 services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Outcomes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Demonstrated abilities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(cognitive, skills, attitudes)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22932" horzOverflow="overflow"/>
                </a:tc>
              </a:tr>
            </a:tbl>
          </a:graphicData>
        </a:graphic>
      </p:graphicFrame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Inputs and Outcomes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9C4DCB9-44F2-419D-ACB5-028EF424FFF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104208" y="1259557"/>
            <a:ext cx="1296144" cy="9580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664048" y="1436807"/>
            <a:ext cx="1224136" cy="470822"/>
          </a:xfrm>
          <a:prstGeom prst="rightArrow">
            <a:avLst/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616376" y="1436807"/>
            <a:ext cx="1224136" cy="47082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effectLst/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840" y="3794363"/>
            <a:ext cx="3672408" cy="2289729"/>
          </a:xfrm>
          <a:prstGeom prst="rect">
            <a:avLst/>
          </a:prstGeom>
          <a:solidFill>
            <a:srgbClr val="3A003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Current CEAB Accreditation System</a:t>
            </a:r>
          </a:p>
          <a:p>
            <a:pPr algn="ctr"/>
            <a:endParaRPr lang="en-CA" sz="2800" dirty="0">
              <a:solidFill>
                <a:schemeClr val="bg1"/>
              </a:solidFill>
            </a:endParaRPr>
          </a:p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Remains in place (for foreseeable future)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6336" y="3794364"/>
            <a:ext cx="3816424" cy="22897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Graduate Attributes Accreditation</a:t>
            </a:r>
          </a:p>
          <a:p>
            <a:pPr algn="ctr"/>
            <a:endParaRPr lang="en-CA" sz="2800" dirty="0">
              <a:solidFill>
                <a:schemeClr val="bg1"/>
              </a:solidFill>
            </a:endParaRPr>
          </a:p>
          <a:p>
            <a:pPr algn="ctr"/>
            <a:endParaRPr lang="en-CA" sz="2800" dirty="0" smtClean="0">
              <a:solidFill>
                <a:schemeClr val="bg1"/>
              </a:solidFill>
            </a:endParaRPr>
          </a:p>
          <a:p>
            <a:pPr algn="ctr"/>
            <a:endParaRPr lang="en-CA" sz="2800" dirty="0" smtClean="0">
              <a:solidFill>
                <a:schemeClr val="bg1"/>
              </a:solidFill>
            </a:endParaRPr>
          </a:p>
        </p:txBody>
      </p:sp>
      <p:sp>
        <p:nvSpPr>
          <p:cNvPr id="5" name="U-Turn Arrow 4"/>
          <p:cNvSpPr/>
          <p:nvPr/>
        </p:nvSpPr>
        <p:spPr>
          <a:xfrm rot="10800000">
            <a:off x="3276116" y="2051645"/>
            <a:ext cx="2718302" cy="100811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6336" y="3779837"/>
            <a:ext cx="3816424" cy="22897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Graduate Attributes Accreditation</a:t>
            </a:r>
          </a:p>
          <a:p>
            <a:pPr algn="ctr"/>
            <a:endParaRPr lang="en-CA" sz="2800" dirty="0">
              <a:solidFill>
                <a:schemeClr val="bg1"/>
              </a:solidFill>
            </a:endParaRPr>
          </a:p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Emphasis on continuous program improvement </a:t>
            </a:r>
          </a:p>
        </p:txBody>
      </p:sp>
    </p:spTree>
    <p:extLst>
      <p:ext uri="{BB962C8B-B14F-4D97-AF65-F5344CB8AC3E}">
        <p14:creationId xmlns:p14="http://schemas.microsoft.com/office/powerpoint/2010/main" val="275609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General advice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Capitalize on what you're already doing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Start from the question “what do we want to know to improve our program”, rather than “what does CEAB want us to do”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Don't generate reams of data that you don't know what to do with: create </a:t>
            </a:r>
            <a:r>
              <a:rPr lang="en-US" sz="3200" i="1" dirty="0" smtClean="0"/>
              <a:t>information</a:t>
            </a:r>
            <a:r>
              <a:rPr lang="en-US" sz="3200" dirty="0" smtClean="0"/>
              <a:t>, not just </a:t>
            </a:r>
            <a:r>
              <a:rPr lang="en-US" sz="3200" i="1" dirty="0" smtClean="0"/>
              <a:t>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2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15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and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934898" y="5436021"/>
            <a:ext cx="2065853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 Mapping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Assessment Points)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1138833" y="5436021"/>
            <a:ext cx="4975775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Identifying and Collecting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Interpretation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Create a Program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151855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 &amp; Course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23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107429"/>
            <a:ext cx="9072563" cy="1259946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16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and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934898" y="5436021"/>
            <a:ext cx="2065853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Mapping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Points)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1138833" y="5436021"/>
            <a:ext cx="4975775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and Collecting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Program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&amp;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3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Outcomes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16282" y="1240698"/>
            <a:ext cx="9072563" cy="533552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3200" dirty="0" smtClean="0"/>
          </a:p>
          <a:p>
            <a:r>
              <a:rPr lang="en-CA" sz="3200" dirty="0" smtClean="0"/>
              <a:t>What do you want your program to be known for?</a:t>
            </a:r>
          </a:p>
          <a:p>
            <a:r>
              <a:rPr lang="en-US" sz="3200" dirty="0" smtClean="0"/>
              <a:t>12 Graduate Attributes defined by CEAB:</a:t>
            </a:r>
          </a:p>
          <a:p>
            <a:pPr lvl="1"/>
            <a:r>
              <a:rPr lang="en-US" sz="2800" dirty="0" smtClean="0"/>
              <a:t>Characteristics </a:t>
            </a:r>
            <a:r>
              <a:rPr lang="en-US" sz="2800" dirty="0"/>
              <a:t>of a graduating engineer</a:t>
            </a:r>
          </a:p>
          <a:p>
            <a:pPr lvl="1"/>
            <a:r>
              <a:rPr lang="en-US" sz="2800" dirty="0"/>
              <a:t>A broad ability or knowledge base to be held by graduates of a given undergraduate engineering </a:t>
            </a:r>
            <a:r>
              <a:rPr lang="en-US" sz="2800" dirty="0" smtClean="0"/>
              <a:t>program</a:t>
            </a:r>
          </a:p>
          <a:p>
            <a:r>
              <a:rPr lang="en-CA" sz="3200" dirty="0"/>
              <a:t>CEAB </a:t>
            </a:r>
            <a:r>
              <a:rPr lang="en-CA" sz="3200" dirty="0" smtClean="0"/>
              <a:t>Graduate Attributes </a:t>
            </a:r>
            <a:r>
              <a:rPr lang="en-CA" sz="3200" dirty="0"/>
              <a:t>must be addressed, but programs are free to add/emphasize as they want (e.g. leadership, creative thinking, design, entrepreneurship, etc.)</a:t>
            </a:r>
          </a:p>
          <a:p>
            <a:pPr marL="503816" lvl="1" indent="0">
              <a:buNone/>
            </a:pPr>
            <a:endParaRPr lang="en-US" sz="28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5C2AF3-7F41-4C8A-91CA-8529669731C9}" type="slidenum">
              <a:rPr lang="en-CA" smtClean="0"/>
              <a:pPr eaLnBrk="1" hangingPunct="1"/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705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do we assess: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2612" y="1835621"/>
            <a:ext cx="4457700" cy="4822081"/>
          </a:xfrm>
        </p:spPr>
        <p:txBody>
          <a:bodyPr>
            <a:normAutofit lnSpcReduction="10000"/>
          </a:bodyPr>
          <a:lstStyle/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Knowledge base for engineering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Problem analysis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Investigation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Design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Use of engineering tools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Individual and team work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05561" y="1835621"/>
            <a:ext cx="4459287" cy="5112568"/>
          </a:xfrm>
        </p:spPr>
        <p:txBody>
          <a:bodyPr>
            <a:normAutofit lnSpcReduction="10000"/>
          </a:bodyPr>
          <a:lstStyle/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Communication skills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Professionalism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Impact on society and environment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Ethics and equity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Economics and project management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Lifelong learning</a:t>
            </a:r>
          </a:p>
          <a:p>
            <a:endParaRPr lang="en-C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assess lifelong learning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/>
              <a:t>Engineering Graduate Attribute Development (EGAD) Project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CC52E10B-3F87-4A8D-AAFD-B2368E79A541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19</a:t>
            </a:fld>
            <a:endParaRPr lang="en-US" smtClean="0"/>
          </a:p>
        </p:txBody>
      </p:sp>
      <p:sp>
        <p:nvSpPr>
          <p:cNvPr id="28677" name="AutoShape 2"/>
          <p:cNvSpPr>
            <a:spLocks noChangeArrowheads="1"/>
          </p:cNvSpPr>
          <p:nvPr/>
        </p:nvSpPr>
        <p:spPr bwMode="auto">
          <a:xfrm>
            <a:off x="215776" y="1331565"/>
            <a:ext cx="9505055" cy="16192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dirty="0">
                <a:solidFill>
                  <a:schemeClr val="tx1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contribute to the advancement of knowledge</a:t>
            </a:r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359792" y="3490565"/>
            <a:ext cx="2519363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Can this be directly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measured?</a:t>
            </a:r>
          </a:p>
        </p:txBody>
      </p:sp>
      <p:sp>
        <p:nvSpPr>
          <p:cNvPr id="28679" name="AutoShape 4"/>
          <p:cNvSpPr>
            <a:spLocks noChangeArrowheads="1"/>
          </p:cNvSpPr>
          <p:nvPr/>
        </p:nvSpPr>
        <p:spPr bwMode="auto">
          <a:xfrm>
            <a:off x="3240112" y="3490565"/>
            <a:ext cx="3277020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Would multiple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assessors be consistent?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680" name="AutoShape 5"/>
          <p:cNvSpPr>
            <a:spLocks noChangeArrowheads="1"/>
          </p:cNvSpPr>
          <p:nvPr/>
        </p:nvSpPr>
        <p:spPr bwMode="auto">
          <a:xfrm>
            <a:off x="6912223" y="3490565"/>
            <a:ext cx="2664593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Would assessments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be meaningful?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 flipH="1">
            <a:off x="1619473" y="2950815"/>
            <a:ext cx="3241452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4859338" y="2950815"/>
            <a:ext cx="3385181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4889466" y="2950815"/>
            <a:ext cx="683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20726" y="5471765"/>
            <a:ext cx="8278812" cy="90011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Probably not, so more specific measurable </a:t>
            </a:r>
            <a:r>
              <a:rPr lang="en-US" sz="2400" i="1" dirty="0">
                <a:solidFill>
                  <a:schemeClr val="bg1"/>
                </a:solidFill>
              </a:rPr>
              <a:t>indicators</a:t>
            </a:r>
            <a:r>
              <a:rPr lang="en-US" sz="2400" dirty="0">
                <a:solidFill>
                  <a:schemeClr val="bg1"/>
                </a:solidFill>
              </a:rPr>
              <a:t> are needed.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This allows </a:t>
            </a:r>
            <a:r>
              <a:rPr lang="en-US" sz="2400" b="1" i="1" dirty="0">
                <a:solidFill>
                  <a:schemeClr val="bg1"/>
                </a:solidFill>
              </a:rPr>
              <a:t>the program</a:t>
            </a:r>
            <a:r>
              <a:rPr lang="en-US" sz="2400" dirty="0">
                <a:solidFill>
                  <a:schemeClr val="bg1"/>
                </a:solidFill>
              </a:rPr>
              <a:t> to decide what is important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619473" y="4390678"/>
            <a:ext cx="3239865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4876603" y="4481063"/>
            <a:ext cx="1" cy="9718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4896296" y="4390678"/>
            <a:ext cx="3386769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744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 Graduate Attributes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2612" y="1907629"/>
            <a:ext cx="4457700" cy="5688632"/>
          </a:xfrm>
        </p:spPr>
        <p:txBody>
          <a:bodyPr/>
          <a:lstStyle/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Knowledge base for engineering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Problem analysis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Investigation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Design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/>
              <a:t>Use of engineering </a:t>
            </a:r>
            <a:r>
              <a:rPr lang="en-CA" dirty="0" smtClean="0"/>
              <a:t>tools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CA" dirty="0" smtClean="0"/>
              <a:t>Individual and team work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56336" y="1979637"/>
            <a:ext cx="4459287" cy="5616624"/>
          </a:xfrm>
        </p:spPr>
        <p:txBody>
          <a:bodyPr/>
          <a:lstStyle/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Communication skills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Professionalism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Impact on society and environment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Ethics and equity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Economics and project management</a:t>
            </a:r>
          </a:p>
          <a:p>
            <a:pPr marL="514350" indent="-514350">
              <a:buSzPct val="60000"/>
              <a:buFont typeface="+mj-lt"/>
              <a:buAutoNum type="arabicPeriod" startAt="7"/>
            </a:pPr>
            <a:r>
              <a:rPr lang="en-CA" dirty="0" smtClean="0"/>
              <a:t>Lifelong learning</a:t>
            </a:r>
          </a:p>
          <a:p>
            <a:endParaRPr lang="en-C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Indicators: examples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AE843B0C-0385-402F-80FD-11E1CD46F729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20</a:t>
            </a:fld>
            <a:endParaRPr lang="en-US" smtClean="0"/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1691258" y="1260475"/>
            <a:ext cx="7920038" cy="16192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contribute to the advancement of knowledge</a:t>
            </a: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2051621" y="3779838"/>
            <a:ext cx="3419475" cy="14398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Critically evaluates information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objectivity when referencing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literature.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5831458" y="5400675"/>
            <a:ext cx="3600450" cy="16192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Uses information ethically and legally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to accomplish a specific purpose</a:t>
            </a:r>
          </a:p>
        </p:txBody>
      </p:sp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5831458" y="3789363"/>
            <a:ext cx="3621088" cy="14398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Identifies gaps </a:t>
            </a:r>
            <a:r>
              <a:rPr lang="en-US" dirty="0">
                <a:solidFill>
                  <a:schemeClr val="tx1"/>
                </a:solidFill>
              </a:rPr>
              <a:t>in knowledge and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develops </a:t>
            </a:r>
            <a:r>
              <a:rPr lang="en-US" dirty="0">
                <a:solidFill>
                  <a:schemeClr val="tx1"/>
                </a:solidFill>
              </a:rPr>
              <a:t>a plan to address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5528246" y="2890838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251396" y="1692275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Graduate</a:t>
            </a:r>
          </a:p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4751958" y="3419475"/>
            <a:ext cx="1439863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The student: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325561" y="3274193"/>
            <a:ext cx="9539287" cy="1588"/>
          </a:xfrm>
          <a:prstGeom prst="line">
            <a:avLst/>
          </a:prstGeom>
          <a:noFill/>
          <a:ln w="36000">
            <a:solidFill>
              <a:srgbClr val="7DA647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9" name="AutoShape 10"/>
          <p:cNvSpPr>
            <a:spLocks noChangeArrowheads="1"/>
          </p:cNvSpPr>
          <p:nvPr/>
        </p:nvSpPr>
        <p:spPr bwMode="auto">
          <a:xfrm>
            <a:off x="2051621" y="5400675"/>
            <a:ext cx="3419475" cy="162877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Describes opportunities for future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rofessional 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72008" y="5148263"/>
            <a:ext cx="14398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9711" name="Left Brace 14"/>
          <p:cNvSpPr>
            <a:spLocks/>
          </p:cNvSpPr>
          <p:nvPr/>
        </p:nvSpPr>
        <p:spPr bwMode="auto">
          <a:xfrm>
            <a:off x="1367408" y="1187450"/>
            <a:ext cx="215900" cy="1728788"/>
          </a:xfrm>
          <a:prstGeom prst="lef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eft Brace 15"/>
          <p:cNvSpPr>
            <a:spLocks/>
          </p:cNvSpPr>
          <p:nvPr/>
        </p:nvSpPr>
        <p:spPr bwMode="auto">
          <a:xfrm>
            <a:off x="1583308" y="3779838"/>
            <a:ext cx="433388" cy="3240087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524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7" grpId="0"/>
      <p:bldP spid="29708" grpId="0" animBg="1"/>
      <p:bldP spid="29709" grpId="0" animBg="1"/>
      <p:bldP spid="29710" grpId="0"/>
      <p:bldP spid="297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Indicators: examples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AE843B0C-0385-402F-80FD-11E1CD46F729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21</a:t>
            </a:fld>
            <a:endParaRPr lang="en-US" smtClean="0"/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1691258" y="1224483"/>
            <a:ext cx="7920038" cy="16192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Lifelong learning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An ability to identify and address their own educational needs in a changing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world in ways sufficient to maintain their competence and to allow them to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contribute to the advancement of knowledge</a:t>
            </a: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2051621" y="3779838"/>
            <a:ext cx="3419475" cy="14398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Critically evaluates information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objectivity when referencing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literature.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5831458" y="5400675"/>
            <a:ext cx="3600450" cy="16192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Uses information ethically and legally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to accomplish a specific purpose</a:t>
            </a:r>
          </a:p>
        </p:txBody>
      </p:sp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5831458" y="3789363"/>
            <a:ext cx="3621088" cy="14398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Identifies gaps </a:t>
            </a:r>
            <a:r>
              <a:rPr lang="en-US" dirty="0">
                <a:solidFill>
                  <a:schemeClr val="tx1"/>
                </a:solidFill>
              </a:rPr>
              <a:t>in knowledge and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develops </a:t>
            </a:r>
            <a:r>
              <a:rPr lang="en-US" dirty="0">
                <a:solidFill>
                  <a:schemeClr val="tx1"/>
                </a:solidFill>
              </a:rPr>
              <a:t>a plan to address</a:t>
            </a:r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5528246" y="2890838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251396" y="1692275"/>
            <a:ext cx="1079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Graduate</a:t>
            </a:r>
          </a:p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29707" name="Text Box 8"/>
          <p:cNvSpPr txBox="1">
            <a:spLocks noChangeArrowheads="1"/>
          </p:cNvSpPr>
          <p:nvPr/>
        </p:nvSpPr>
        <p:spPr bwMode="auto">
          <a:xfrm>
            <a:off x="4751958" y="3419475"/>
            <a:ext cx="1439863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The student: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325561" y="3274193"/>
            <a:ext cx="9539287" cy="1588"/>
          </a:xfrm>
          <a:prstGeom prst="line">
            <a:avLst/>
          </a:prstGeom>
          <a:noFill/>
          <a:ln w="36000">
            <a:solidFill>
              <a:srgbClr val="7DA647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9" name="AutoShape 10"/>
          <p:cNvSpPr>
            <a:spLocks noChangeArrowheads="1"/>
          </p:cNvSpPr>
          <p:nvPr/>
        </p:nvSpPr>
        <p:spPr bwMode="auto">
          <a:xfrm>
            <a:off x="2051621" y="5400675"/>
            <a:ext cx="3419475" cy="162877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Describes opportunities for future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rofessional 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72008" y="5148263"/>
            <a:ext cx="143986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US" i="1">
                <a:solidFill>
                  <a:srgbClr val="000000"/>
                </a:solidFill>
              </a:rPr>
              <a:t>Indicators</a:t>
            </a:r>
          </a:p>
        </p:txBody>
      </p:sp>
      <p:sp>
        <p:nvSpPr>
          <p:cNvPr id="29711" name="Left Brace 14"/>
          <p:cNvSpPr>
            <a:spLocks/>
          </p:cNvSpPr>
          <p:nvPr/>
        </p:nvSpPr>
        <p:spPr bwMode="auto">
          <a:xfrm>
            <a:off x="1367408" y="1187450"/>
            <a:ext cx="215900" cy="1728788"/>
          </a:xfrm>
          <a:prstGeom prst="lef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eft Brace 15"/>
          <p:cNvSpPr>
            <a:spLocks/>
          </p:cNvSpPr>
          <p:nvPr/>
        </p:nvSpPr>
        <p:spPr bwMode="auto">
          <a:xfrm>
            <a:off x="1583308" y="3779838"/>
            <a:ext cx="433388" cy="3240087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" name="Rounded Rectangle 16"/>
          <p:cNvSpPr/>
          <p:nvPr/>
        </p:nvSpPr>
        <p:spPr>
          <a:xfrm>
            <a:off x="1475358" y="4211885"/>
            <a:ext cx="8317482" cy="2016224"/>
          </a:xfrm>
          <a:prstGeom prst="roundRect">
            <a:avLst/>
          </a:prstGeom>
          <a:effectLst>
            <a:outerShdw blurRad="114300" sx="103000" sy="103000" algn="ctr" rotWithShape="0">
              <a:prstClr val="black">
                <a:alpha val="52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en-US" sz="3200" dirty="0"/>
              <a:t>Descriptors of what students must </a:t>
            </a:r>
            <a:r>
              <a:rPr lang="en-US" sz="3200" b="1" u="sng" dirty="0"/>
              <a:t>do</a:t>
            </a:r>
            <a:r>
              <a:rPr lang="en-US" sz="3200" dirty="0"/>
              <a:t> to be considered competent in an attribute; the </a:t>
            </a:r>
            <a:r>
              <a:rPr lang="en-US" sz="3200" b="1" u="sng" dirty="0"/>
              <a:t>measurable</a:t>
            </a:r>
            <a:r>
              <a:rPr lang="en-US" sz="3200" dirty="0"/>
              <a:t> and pre-determined standards used to evaluate learning.</a:t>
            </a:r>
          </a:p>
        </p:txBody>
      </p:sp>
    </p:spTree>
    <p:extLst>
      <p:ext uri="{BB962C8B-B14F-4D97-AF65-F5344CB8AC3E}">
        <p14:creationId xmlns:p14="http://schemas.microsoft.com/office/powerpoint/2010/main" val="2507244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67469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Establishing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4458561"/>
            <a:ext cx="9069387" cy="2885957"/>
          </a:xfrm>
        </p:spPr>
        <p:txBody>
          <a:bodyPr/>
          <a:lstStyle/>
          <a:p>
            <a:r>
              <a:rPr lang="en-US" dirty="0"/>
              <a:t>A well-written indicator includes:</a:t>
            </a:r>
            <a:endParaRPr lang="en-CA" dirty="0"/>
          </a:p>
          <a:p>
            <a:pPr lvl="1">
              <a:buFont typeface="Arial" charset="0"/>
              <a:buChar char="•"/>
            </a:pPr>
            <a:r>
              <a:rPr lang="en-US" dirty="0"/>
              <a:t>what students will </a:t>
            </a:r>
            <a:r>
              <a:rPr lang="en-US" b="1" dirty="0"/>
              <a:t>do</a:t>
            </a:r>
            <a:endParaRPr lang="en-CA" b="1" dirty="0"/>
          </a:p>
          <a:p>
            <a:pPr lvl="1">
              <a:buFont typeface="Arial" charset="0"/>
              <a:buChar char="•"/>
            </a:pPr>
            <a:r>
              <a:rPr lang="en-US" dirty="0"/>
              <a:t>the level of complexity at which they will do it</a:t>
            </a:r>
            <a:endParaRPr lang="en-CA" dirty="0"/>
          </a:p>
          <a:p>
            <a:pPr lvl="1">
              <a:buFont typeface="Arial" charset="0"/>
              <a:buChar char="•"/>
            </a:pPr>
            <a:r>
              <a:rPr lang="en-US" dirty="0"/>
              <a:t>the conditions under which the learning will be </a:t>
            </a:r>
            <a:r>
              <a:rPr lang="en-US" dirty="0" smtClean="0"/>
              <a:t>demonstrated</a:t>
            </a:r>
            <a:endParaRPr lang="en-C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316062" y="2591614"/>
            <a:ext cx="7776864" cy="10707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Critically evaluates </a:t>
            </a:r>
            <a:r>
              <a:rPr lang="en-US" sz="2400" dirty="0">
                <a:solidFill>
                  <a:srgbClr val="FF0000"/>
                </a:solidFill>
              </a:rPr>
              <a:t>information for authority, currency, and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objectivity </a:t>
            </a:r>
            <a:r>
              <a:rPr lang="en-US" sz="2400" dirty="0" smtClean="0"/>
              <a:t>in reports.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7704583" y="1574163"/>
            <a:ext cx="1800225" cy="8027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Content area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415576" y="1315490"/>
            <a:ext cx="4859337" cy="8027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Level of expectation</a:t>
            </a:r>
          </a:p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>
                <a:solidFill>
                  <a:srgbClr val="000000"/>
                </a:solidFill>
              </a:rPr>
              <a:t>(“describes”, “compares”, “applies”, “creates”, etc.)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2845245" y="2110143"/>
            <a:ext cx="720725" cy="8027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A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>
            <a:off x="6442520" y="2110143"/>
            <a:ext cx="1263650" cy="8027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580758" y="4057167"/>
            <a:ext cx="1800225" cy="8027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context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6440932" y="3481103"/>
            <a:ext cx="1139825" cy="97745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917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b="1" dirty="0" smtClean="0"/>
              <a:t>Question</a:t>
            </a:r>
            <a:r>
              <a:rPr lang="en-US" sz="2800" dirty="0" smtClean="0"/>
              <a:t>: For Attribute #3 (Investigation), which of the following potential indicators are appropriate?</a:t>
            </a:r>
          </a:p>
          <a:p>
            <a:pPr marL="514350" indent="-514350">
              <a:buFontTx/>
              <a:buAutoNum type="arabicPeriod"/>
            </a:pPr>
            <a:r>
              <a:rPr lang="en-CA" sz="2800" dirty="0"/>
              <a:t>Complete a minimum of three physical experiments in each year of study.</a:t>
            </a:r>
          </a:p>
          <a:p>
            <a:pPr marL="514350" indent="-514350">
              <a:buFontTx/>
              <a:buAutoNum type="arabicPeriod"/>
            </a:pPr>
            <a:r>
              <a:rPr lang="en-CA" sz="2800" dirty="0" smtClean="0"/>
              <a:t>Develop </a:t>
            </a:r>
            <a:r>
              <a:rPr lang="en-CA" sz="2800" dirty="0" smtClean="0"/>
              <a:t>an experiment to classify material behaviour as </a:t>
            </a:r>
            <a:r>
              <a:rPr lang="en-CA" sz="2800" dirty="0"/>
              <a:t>brittle, plastic, or elastic</a:t>
            </a:r>
            <a:r>
              <a:rPr lang="en-CA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en-CA" sz="2800" dirty="0" smtClean="0"/>
              <a:t>Design </a:t>
            </a:r>
            <a:r>
              <a:rPr lang="en-CA" sz="2800" dirty="0"/>
              <a:t>investigations involving information and data gathering, analysis, and/or experimentation</a:t>
            </a:r>
          </a:p>
          <a:p>
            <a:pPr marL="514350" indent="-514350">
              <a:buFontTx/>
              <a:buAutoNum type="arabicPeriod"/>
            </a:pPr>
            <a:r>
              <a:rPr lang="en-CA" sz="2800" dirty="0" smtClean="0"/>
              <a:t>Learn the safe use of laboratory equipment.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C6C6D3-4046-4D31-8F6F-51BD3504FB6B}" type="slidenum">
              <a:rPr lang="en-CA" smtClean="0"/>
              <a:pPr eaLnBrk="1" hangingPunct="1"/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125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808" y="467469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Developing Indicators Using Taxonomies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031" y="1959153"/>
            <a:ext cx="9072563" cy="4989036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Taxonomy</a:t>
            </a:r>
            <a:r>
              <a:rPr lang="en-CA" sz="3200" dirty="0" smtClean="0"/>
              <a:t>:  a classification of learning objectives</a:t>
            </a:r>
          </a:p>
          <a:p>
            <a:pPr lvl="1"/>
            <a:r>
              <a:rPr lang="en-CA" sz="2800" dirty="0" smtClean="0"/>
              <a:t>e.g. Bloom’s Taxonomy, procedural taxonomies, Fink’s Taxonomy of Significant Learning, etc.</a:t>
            </a:r>
          </a:p>
          <a:p>
            <a:r>
              <a:rPr lang="en-CA" sz="3200" dirty="0" smtClean="0"/>
              <a:t>Used to categorize the type and depth of learning</a:t>
            </a:r>
          </a:p>
          <a:p>
            <a:r>
              <a:rPr lang="en-CA" sz="3200" dirty="0" smtClean="0"/>
              <a:t>Helpful for writing effective indicators and assignments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Bloom’s Taxonomy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30B8E56E-5C78-4589-8F62-4F1DD5D2C1C8}" type="slidenum">
              <a:rPr lang="en-US" smtClean="0"/>
              <a:pPr>
                <a:tabLst>
                  <a:tab pos="723900" algn="l"/>
                  <a:tab pos="1447800" algn="l"/>
                  <a:tab pos="2171700" algn="l"/>
                </a:tabLst>
              </a:pPr>
              <a:t>25</a:t>
            </a:fld>
            <a:endParaRPr lang="en-US" smtClean="0"/>
          </a:p>
        </p:txBody>
      </p:sp>
      <p:sp>
        <p:nvSpPr>
          <p:cNvPr id="34821" name="AutoShape 2"/>
          <p:cNvSpPr>
            <a:spLocks noChangeArrowheads="1"/>
          </p:cNvSpPr>
          <p:nvPr/>
        </p:nvSpPr>
        <p:spPr bwMode="auto">
          <a:xfrm>
            <a:off x="216669" y="5867424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Creating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(design, construct, generate ideas)</a:t>
            </a:r>
          </a:p>
        </p:txBody>
      </p:sp>
      <p:sp>
        <p:nvSpPr>
          <p:cNvPr id="34822" name="AutoShape 3"/>
          <p:cNvSpPr>
            <a:spLocks noChangeArrowheads="1"/>
          </p:cNvSpPr>
          <p:nvPr/>
        </p:nvSpPr>
        <p:spPr bwMode="auto">
          <a:xfrm>
            <a:off x="201053" y="5003328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Evaluating/Synthesizing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(critique, judge, justify decision)</a:t>
            </a:r>
          </a:p>
        </p:txBody>
      </p:sp>
      <p:sp>
        <p:nvSpPr>
          <p:cNvPr id="34823" name="AutoShape 4"/>
          <p:cNvSpPr>
            <a:spLocks noChangeArrowheads="1"/>
          </p:cNvSpPr>
          <p:nvPr/>
        </p:nvSpPr>
        <p:spPr bwMode="auto">
          <a:xfrm>
            <a:off x="216669" y="4139877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Analyzing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(compare, organize, differentiate)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201052" y="3275781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chemeClr val="bg1"/>
                </a:solidFill>
              </a:rPr>
              <a:t>Applying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chemeClr val="bg1"/>
                </a:solidFill>
              </a:rPr>
              <a:t>(use in new situation)</a:t>
            </a: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201054" y="2411685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>
                <a:solidFill>
                  <a:schemeClr val="bg1"/>
                </a:solidFill>
              </a:rPr>
              <a:t>Understanding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>
                <a:solidFill>
                  <a:schemeClr val="bg1"/>
                </a:solidFill>
              </a:rPr>
              <a:t>(explain, summarize, infer)</a:t>
            </a:r>
          </a:p>
        </p:txBody>
      </p:sp>
      <p:sp>
        <p:nvSpPr>
          <p:cNvPr id="34826" name="AutoShape 7"/>
          <p:cNvSpPr>
            <a:spLocks noChangeArrowheads="1"/>
          </p:cNvSpPr>
          <p:nvPr/>
        </p:nvSpPr>
        <p:spPr bwMode="auto">
          <a:xfrm>
            <a:off x="201055" y="1547589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Remembering/Knowing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(list, describe, name)</a:t>
            </a:r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648717" y="6802504"/>
            <a:ext cx="9000107" cy="567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</a:rPr>
              <a:t>  Anderson, L. W. and David R. </a:t>
            </a:r>
            <a:r>
              <a:rPr lang="en-US" dirty="0" err="1">
                <a:solidFill>
                  <a:srgbClr val="000000"/>
                </a:solidFill>
              </a:rPr>
              <a:t>Krathwohl</a:t>
            </a:r>
            <a:r>
              <a:rPr lang="en-US" dirty="0">
                <a:solidFill>
                  <a:srgbClr val="000000"/>
                </a:solidFill>
              </a:rPr>
              <a:t>, D. R., et al (Eds..) (2001)  A Taxonomy for Learning, Teaching, and Assessing: A Revision of Bloom's Taxonomy of Educational </a:t>
            </a:r>
            <a:r>
              <a:rPr lang="en-US" dirty="0" smtClean="0">
                <a:solidFill>
                  <a:srgbClr val="000000"/>
                </a:solidFill>
              </a:rPr>
              <a:t>Objectives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848" y="971525"/>
            <a:ext cx="2951898" cy="531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Bloom’s (cognitive)</a:t>
            </a:r>
            <a:endParaRPr lang="en-CA" sz="2800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184328" y="1547589"/>
            <a:ext cx="4319587" cy="7207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Receiving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(asks, describes, points to)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184328" y="2447702"/>
            <a:ext cx="4319587" cy="7207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Responding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(answers, performs, practices)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184328" y="3347814"/>
            <a:ext cx="4319587" cy="7207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Valuing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(demonstrates belief in, sensitive to)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184328" y="4247927"/>
            <a:ext cx="4319587" cy="7207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Organizing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(relates beliefs, balances)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184328" y="5148039"/>
            <a:ext cx="4319587" cy="72072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Internalizing</a:t>
            </a:r>
            <a:endParaRPr lang="en-US" sz="2800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(acts, shows, practices)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6416" y="971525"/>
            <a:ext cx="2879378" cy="531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Bloom’s (affective)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63853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Procedural Taxonomy</a:t>
            </a:r>
            <a:endParaRPr lang="en-CA" dirty="0"/>
          </a:p>
        </p:txBody>
      </p:sp>
      <p:sp>
        <p:nvSpPr>
          <p:cNvPr id="21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494FC5-8187-429B-8F50-16F1773D2B35}" type="slidenum">
              <a:rPr lang="en-CA" smtClean="0"/>
              <a:pPr eaLnBrk="1" hangingPunct="1"/>
              <a:t>26</a:t>
            </a:fld>
            <a:endParaRPr lang="en-CA" smtClean="0"/>
          </a:p>
        </p:txBody>
      </p:sp>
      <p:graphicFrame>
        <p:nvGraphicFramePr>
          <p:cNvPr id="3997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13796"/>
              </p:ext>
            </p:extLst>
          </p:nvPr>
        </p:nvGraphicFramePr>
        <p:xfrm>
          <a:off x="287784" y="1763613"/>
          <a:ext cx="9525841" cy="4899927"/>
        </p:xfrm>
        <a:graphic>
          <a:graphicData uri="http://schemas.openxmlformats.org/drawingml/2006/table">
            <a:tbl>
              <a:tblPr/>
              <a:tblGrid>
                <a:gridCol w="2540224"/>
                <a:gridCol w="6985617"/>
              </a:tblGrid>
              <a:tr h="77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Miller’s Pyramid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(clinical practice)</a:t>
                      </a: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Engineering Practice Levels</a:t>
                      </a:r>
                      <a:r>
                        <a:rPr kumimoji="0" lang="en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(McCahan and </a:t>
                      </a:r>
                      <a:r>
                        <a:rPr kumimoji="0" lang="en-C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Romkey</a:t>
                      </a:r>
                      <a:r>
                        <a:rPr kumimoji="0" lang="en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Knows how</a:t>
                      </a: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Describe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be able to describe the process or practice</a:t>
                      </a: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Comprehend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 -- be able to explain the process or practice</a:t>
                      </a: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Shows how</a:t>
                      </a: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Demonstrate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be able to demonstrate the process or practice when cued.</a:t>
                      </a: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Select and Combine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be able to select appropriate processes or practices and combine them</a:t>
                      </a: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Does</a:t>
                      </a: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Naturalize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 -- be able to use a variety of processes as a natural part of practice. </a:t>
                      </a:r>
                      <a:endParaRPr kumimoji="0" lang="en-C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4" marR="100804" marT="50392" marB="5039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737"/>
            <a:ext cx="10080625" cy="125994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E.g.: Design Attribute </a:t>
            </a:r>
            <a:r>
              <a:rPr lang="en-CA" sz="2400" dirty="0" smtClean="0"/>
              <a:t>(UBC, adapted from Queens)</a:t>
            </a:r>
            <a:endParaRPr lang="en-CA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876692"/>
              </p:ext>
            </p:extLst>
          </p:nvPr>
        </p:nvGraphicFramePr>
        <p:xfrm>
          <a:off x="215775" y="1387800"/>
          <a:ext cx="9721081" cy="570440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36304"/>
                <a:gridCol w="6984777"/>
              </a:tblGrid>
              <a:tr h="38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Indicator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Title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 smtClean="0">
                          <a:effectLst/>
                        </a:rPr>
                        <a:t>Indicator Description</a:t>
                      </a:r>
                      <a:endParaRPr lang="en-C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>
                    <a:solidFill>
                      <a:srgbClr val="660066"/>
                    </a:solidFill>
                  </a:tcPr>
                </a:tc>
              </a:tr>
              <a:tr h="7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>
                          <a:effectLst/>
                        </a:rPr>
                        <a:t>4.1 Use of Process</a:t>
                      </a:r>
                      <a:endParaRPr lang="en-CA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Adapt </a:t>
                      </a:r>
                      <a:r>
                        <a:rPr lang="en-CA" sz="2000" dirty="0">
                          <a:effectLst/>
                        </a:rPr>
                        <a:t>and </a:t>
                      </a: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apply</a:t>
                      </a:r>
                      <a:r>
                        <a:rPr lang="en-CA" sz="2000" b="1" dirty="0">
                          <a:effectLst/>
                        </a:rPr>
                        <a:t> </a:t>
                      </a:r>
                      <a:r>
                        <a:rPr lang="en-CA" sz="2000" dirty="0">
                          <a:effectLst/>
                        </a:rPr>
                        <a:t>general design process to design system, component, or process to solve open-ended complex problem.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  <a:tr h="90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 dirty="0">
                          <a:effectLst/>
                        </a:rPr>
                        <a:t>4.2 Need and Constraint Identification</a:t>
                      </a:r>
                      <a:endParaRPr lang="en-CA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Identify</a:t>
                      </a:r>
                      <a:r>
                        <a:rPr lang="en-CA" sz="2000" b="1" dirty="0">
                          <a:effectLst/>
                        </a:rPr>
                        <a:t> </a:t>
                      </a:r>
                      <a:r>
                        <a:rPr lang="en-CA" sz="2000" dirty="0">
                          <a:effectLst/>
                        </a:rPr>
                        <a:t>customer, user, and enterprise needs, and applicable constraints 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  <a:tr h="602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>
                          <a:effectLst/>
                        </a:rPr>
                        <a:t>4.3 Problem Specification</a:t>
                      </a:r>
                      <a:endParaRPr lang="en-CA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Specify</a:t>
                      </a:r>
                      <a:r>
                        <a:rPr lang="en-CA" sz="2000" b="1" dirty="0">
                          <a:effectLst/>
                        </a:rPr>
                        <a:t> </a:t>
                      </a:r>
                      <a:r>
                        <a:rPr lang="en-CA" sz="2000" dirty="0">
                          <a:effectLst/>
                        </a:rPr>
                        <a:t>design requirements based on needs and constraints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  <a:tr h="7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>
                          <a:effectLst/>
                        </a:rPr>
                        <a:t>4.4 Solution Generation</a:t>
                      </a:r>
                      <a:endParaRPr lang="en-CA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Produce </a:t>
                      </a:r>
                      <a:r>
                        <a:rPr lang="en-CA" sz="2000" dirty="0">
                          <a:effectLst/>
                        </a:rPr>
                        <a:t>a variety of potential design solutions suited to meet functional specifications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  <a:tr h="7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>
                          <a:effectLst/>
                        </a:rPr>
                        <a:t>4.5 Solution Evaluation</a:t>
                      </a:r>
                      <a:endParaRPr lang="en-CA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Perform </a:t>
                      </a:r>
                      <a:r>
                        <a:rPr lang="en-CA" sz="2000" dirty="0">
                          <a:effectLst/>
                        </a:rPr>
                        <a:t>systematic evaluations of the degree to which several design concept options meet project criteria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  <a:tr h="7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 dirty="0">
                          <a:effectLst/>
                        </a:rPr>
                        <a:t>4.6 Detailed Design</a:t>
                      </a:r>
                      <a:endParaRPr lang="en-CA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Apply </a:t>
                      </a:r>
                      <a:r>
                        <a:rPr lang="en-CA" sz="2000" dirty="0">
                          <a:effectLst/>
                        </a:rPr>
                        <a:t>appropriate engineering knowledge, judgement, and tools, in </a:t>
                      </a: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creating </a:t>
                      </a:r>
                      <a:r>
                        <a:rPr lang="en-CA" sz="2000" dirty="0">
                          <a:effectLst/>
                        </a:rPr>
                        <a:t>and </a:t>
                      </a: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analyzing </a:t>
                      </a:r>
                      <a:r>
                        <a:rPr lang="en-CA" sz="2000" dirty="0">
                          <a:effectLst/>
                        </a:rPr>
                        <a:t>design solutions 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  <a:tr h="7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0" dirty="0">
                          <a:effectLst/>
                        </a:rPr>
                        <a:t>4.7 Solution Assessment</a:t>
                      </a:r>
                      <a:endParaRPr lang="en-CA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solidFill>
                            <a:srgbClr val="C00000"/>
                          </a:solidFill>
                          <a:effectLst/>
                        </a:rPr>
                        <a:t>Assess </a:t>
                      </a:r>
                      <a:r>
                        <a:rPr lang="en-CA" sz="2000" dirty="0">
                          <a:effectLst/>
                        </a:rPr>
                        <a:t>design performance based on requirements, needs, and constraints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4" marR="47104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4" y="539477"/>
            <a:ext cx="9433048" cy="1604892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E.g. leveled indicators by changing verbs and context (Queen’s)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808" y="2267669"/>
            <a:ext cx="9072563" cy="4989036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Follow </a:t>
            </a:r>
            <a:r>
              <a:rPr lang="en-CA" sz="3600" dirty="0"/>
              <a:t>a provided design process to design system, component, or process to solve </a:t>
            </a:r>
            <a:r>
              <a:rPr lang="en-CA" sz="3600" dirty="0" smtClean="0"/>
              <a:t>an open-ended </a:t>
            </a:r>
            <a:r>
              <a:rPr lang="en-CA" sz="3600" dirty="0"/>
              <a:t>complex </a:t>
            </a:r>
            <a:r>
              <a:rPr lang="en-CA" sz="3600" dirty="0" smtClean="0"/>
              <a:t>problem as directed by a mentor.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Employ and apply design processes and tools with emphasis </a:t>
            </a:r>
            <a:r>
              <a:rPr lang="en-CA" sz="3600" dirty="0" smtClean="0"/>
              <a:t>on problem </a:t>
            </a:r>
            <a:r>
              <a:rPr lang="en-CA" sz="3600" dirty="0"/>
              <a:t>definition, idea generation and decision </a:t>
            </a:r>
            <a:r>
              <a:rPr lang="en-CA" sz="3600" dirty="0" smtClean="0"/>
              <a:t>making in a structured environment to </a:t>
            </a:r>
            <a:r>
              <a:rPr lang="en-CA" sz="3600" dirty="0"/>
              <a:t>solve </a:t>
            </a:r>
            <a:r>
              <a:rPr lang="en-CA" sz="3600" dirty="0" smtClean="0"/>
              <a:t>a multidisciplinary </a:t>
            </a:r>
            <a:r>
              <a:rPr lang="en-CA" sz="3600" dirty="0"/>
              <a:t>open-ended complex problem.</a:t>
            </a:r>
            <a:endParaRPr lang="en-CA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/>
              <a:t>Applies specified disciplinary technical </a:t>
            </a:r>
            <a:r>
              <a:rPr lang="en-CA" sz="3600" dirty="0"/>
              <a:t>knowledge, models/simulations, </a:t>
            </a:r>
            <a:r>
              <a:rPr lang="en-CA" sz="3600" dirty="0" smtClean="0"/>
              <a:t>and computer </a:t>
            </a:r>
            <a:r>
              <a:rPr lang="en-CA" sz="3600" dirty="0"/>
              <a:t>aided design tools </a:t>
            </a:r>
            <a:r>
              <a:rPr lang="en-CA" sz="3600" dirty="0" smtClean="0"/>
              <a:t>and design tools in </a:t>
            </a:r>
            <a:r>
              <a:rPr lang="en-CA" sz="3600" dirty="0"/>
              <a:t>a structured environment to solve complex open-ended </a:t>
            </a:r>
            <a:r>
              <a:rPr lang="en-CA" sz="3600" dirty="0" smtClean="0"/>
              <a:t>problems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Selects, applies, and adapts </a:t>
            </a:r>
            <a:r>
              <a:rPr lang="en-CA" sz="3600" dirty="0" smtClean="0"/>
              <a:t>disciplinary technical knowledge </a:t>
            </a:r>
            <a:r>
              <a:rPr lang="en-CA" sz="3600" dirty="0"/>
              <a:t>and skills and </a:t>
            </a:r>
            <a:r>
              <a:rPr lang="en-CA" sz="3600" dirty="0" smtClean="0"/>
              <a:t>design </a:t>
            </a:r>
            <a:r>
              <a:rPr lang="en-CA" sz="3600" dirty="0"/>
              <a:t>concepts to solve </a:t>
            </a:r>
            <a:r>
              <a:rPr lang="en-CA" sz="3600" dirty="0" smtClean="0"/>
              <a:t>a complex client-driven open-ended problems</a:t>
            </a:r>
            <a:endParaRPr lang="en-CA" sz="3600" dirty="0">
              <a:latin typeface="Arial"/>
            </a:endParaRPr>
          </a:p>
          <a:p>
            <a:endParaRPr lang="en-CA" sz="3600" dirty="0">
              <a:latin typeface="Arial"/>
            </a:endParaRPr>
          </a:p>
          <a:p>
            <a:endParaRPr lang="en-CA" sz="3600" dirty="0">
              <a:latin typeface="Arial"/>
            </a:endParaRPr>
          </a:p>
          <a:p>
            <a:endParaRPr lang="en-CA" sz="3600" dirty="0">
              <a:latin typeface="Arial"/>
            </a:endParaRPr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4" y="539477"/>
            <a:ext cx="9433048" cy="1604892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E.g. leveled indicators by changing verbs and context (Queen’s)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808" y="2267669"/>
            <a:ext cx="9072563" cy="4989036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600" dirty="0" smtClean="0">
                <a:solidFill>
                  <a:srgbClr val="FF0000"/>
                </a:solidFill>
              </a:rPr>
              <a:t>Follow</a:t>
            </a:r>
            <a:r>
              <a:rPr lang="en-CA" sz="3600" dirty="0" smtClean="0"/>
              <a:t>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CA" sz="3600" dirty="0">
                <a:solidFill>
                  <a:srgbClr val="660066"/>
                </a:solidFill>
              </a:rPr>
              <a:t>provided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design process to design system, component, or process to solve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an open-ended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complex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problem </a:t>
            </a:r>
            <a:r>
              <a:rPr lang="en-CA" sz="3600" dirty="0" smtClean="0">
                <a:solidFill>
                  <a:srgbClr val="660066"/>
                </a:solidFill>
              </a:rPr>
              <a:t>as directed by a mentor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solidFill>
                  <a:srgbClr val="FF0000"/>
                </a:solidFill>
              </a:rPr>
              <a:t>Employ and apply</a:t>
            </a:r>
            <a:r>
              <a:rPr lang="en-CA" sz="3600" dirty="0"/>
              <a:t>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design processes and tools with emphasis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on problem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definition, idea generation and decision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making </a:t>
            </a:r>
            <a:r>
              <a:rPr lang="en-CA" sz="3600" dirty="0" smtClean="0">
                <a:solidFill>
                  <a:srgbClr val="660066"/>
                </a:solidFill>
              </a:rPr>
              <a:t>in a structured environment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to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solve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a multidisciplinary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open-ended complex problem.</a:t>
            </a:r>
            <a:endParaRPr lang="en-CA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CA" sz="3600" dirty="0" smtClean="0">
                <a:solidFill>
                  <a:srgbClr val="FF0000"/>
                </a:solidFill>
              </a:rPr>
              <a:t>Applies</a:t>
            </a:r>
            <a:r>
              <a:rPr lang="en-CA" sz="3600" dirty="0" smtClean="0"/>
              <a:t> </a:t>
            </a:r>
            <a:r>
              <a:rPr lang="en-CA" sz="3600" dirty="0" smtClean="0">
                <a:solidFill>
                  <a:srgbClr val="660066"/>
                </a:solidFill>
              </a:rPr>
              <a:t>specified disciplinary technical </a:t>
            </a:r>
            <a:r>
              <a:rPr lang="en-CA" sz="3600" dirty="0">
                <a:solidFill>
                  <a:srgbClr val="660066"/>
                </a:solidFill>
              </a:rPr>
              <a:t>knowledge,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 models/simulations,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and computer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aided design tools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and design tools </a:t>
            </a:r>
            <a:r>
              <a:rPr lang="en-CA" sz="3600" dirty="0" smtClean="0">
                <a:solidFill>
                  <a:srgbClr val="660066"/>
                </a:solidFill>
              </a:rPr>
              <a:t>in </a:t>
            </a:r>
            <a:r>
              <a:rPr lang="en-CA" sz="3600" dirty="0">
                <a:solidFill>
                  <a:srgbClr val="660066"/>
                </a:solidFill>
              </a:rPr>
              <a:t>a structured environment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to solve complex open-ended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problems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solidFill>
                  <a:srgbClr val="FF0000"/>
                </a:solidFill>
              </a:rPr>
              <a:t>Selects, applies, and adapts</a:t>
            </a:r>
            <a:r>
              <a:rPr lang="en-CA" sz="3600" dirty="0"/>
              <a:t>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disciplinary technical knowledge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and skills and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en-CA" sz="3600" dirty="0">
                <a:solidFill>
                  <a:schemeClr val="bg1">
                    <a:lumMod val="65000"/>
                  </a:schemeClr>
                </a:solidFill>
              </a:rPr>
              <a:t>concepts to solve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a complex </a:t>
            </a:r>
            <a:r>
              <a:rPr lang="en-CA" sz="3600" dirty="0" smtClean="0">
                <a:solidFill>
                  <a:srgbClr val="660066"/>
                </a:solidFill>
              </a:rPr>
              <a:t>client-driven </a:t>
            </a:r>
            <a:r>
              <a:rPr lang="en-CA" sz="3600" dirty="0" smtClean="0">
                <a:solidFill>
                  <a:schemeClr val="bg1">
                    <a:lumMod val="65000"/>
                  </a:schemeClr>
                </a:solidFill>
              </a:rPr>
              <a:t>open-ended problems</a:t>
            </a:r>
            <a:endParaRPr lang="en-CA" sz="36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  <a:p>
            <a:endParaRPr lang="en-CA" sz="3600" dirty="0">
              <a:latin typeface="Arial"/>
            </a:endParaRPr>
          </a:p>
          <a:p>
            <a:endParaRPr lang="en-CA" sz="3600" dirty="0">
              <a:solidFill>
                <a:srgbClr val="000000"/>
              </a:solidFill>
              <a:latin typeface="Arial"/>
            </a:endParaRPr>
          </a:p>
          <a:p>
            <a:endParaRPr lang="en-CA" sz="3600" dirty="0">
              <a:solidFill>
                <a:srgbClr val="000000"/>
              </a:solidFill>
              <a:latin typeface="Arial"/>
            </a:endParaRPr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7469"/>
            <a:ext cx="9072563" cy="1259946"/>
          </a:xfrm>
        </p:spPr>
        <p:txBody>
          <a:bodyPr>
            <a:normAutofit/>
          </a:bodyPr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031" y="1928657"/>
            <a:ext cx="9072563" cy="4989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Define terminology used in Graduate Attribute assessment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Outline a framework for program-wide improvement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Describe methods and tools that can be used in the assessment process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07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25102"/>
              </p:ext>
            </p:extLst>
          </p:nvPr>
        </p:nvGraphicFramePr>
        <p:xfrm>
          <a:off x="215776" y="1475581"/>
          <a:ext cx="3528392" cy="5566104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7056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1. Ability to identify and credibly communicate engineering knowledge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406" marB="50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31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Situate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, in document or presentation, the solution or design in the world of existing engineering, taking into account social, environmental, economic and ethical consequences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Recognize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 credible argument (reading)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Construct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 credible argument in written or spoken form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to  persuasively present evidence in support of a claim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Organize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written or spoken material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to structure overall elements so that their relationship to a main point and to one another is clear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Create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flow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in document or presentation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flow is a logical progression of ideas, sentence to sentence and paragraph to paragraph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406" marB="50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90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97880"/>
              </p:ext>
            </p:extLst>
          </p:nvPr>
        </p:nvGraphicFramePr>
        <p:xfrm>
          <a:off x="3888184" y="1475581"/>
          <a:ext cx="2952328" cy="2950922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689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2. Ability to incorporate visual elements in communication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390" marB="503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1186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Incorporate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visual material that enhances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communication without detracting from 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Incorporate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various media appropriately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Incorporate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principles of visual design appropriately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390" marB="503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90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14583"/>
              </p:ext>
            </p:extLst>
          </p:nvPr>
        </p:nvGraphicFramePr>
        <p:xfrm>
          <a:off x="6984528" y="1475581"/>
          <a:ext cx="2898180" cy="2952328"/>
        </p:xfrm>
        <a:graphic>
          <a:graphicData uri="http://schemas.openxmlformats.org/drawingml/2006/table">
            <a:tbl>
              <a:tblPr/>
              <a:tblGrid>
                <a:gridCol w="2898180"/>
              </a:tblGrid>
              <a:tr h="1141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3. Ability to develop communication through an iterative process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408" marB="50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106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Use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iteration to clarify and amplify understanding of issues being communicated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Use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reflection to determine and guide self-development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408" marB="504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504031" y="179437"/>
            <a:ext cx="9072563" cy="1259946"/>
          </a:xfrm>
        </p:spPr>
        <p:txBody>
          <a:bodyPr>
            <a:noAutofit/>
          </a:bodyPr>
          <a:lstStyle/>
          <a:p>
            <a:r>
              <a:rPr lang="en-CA" sz="3600" dirty="0" smtClean="0"/>
              <a:t>E.g.: Communication Attribute (UofT)</a:t>
            </a:r>
            <a:endParaRPr lang="en-CA" sz="36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</p:spPr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4248" y="5147989"/>
            <a:ext cx="4595232" cy="1410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+mn-lt"/>
              </a:rPr>
              <a:t>Choose x of 5 from domain 1</a:t>
            </a:r>
          </a:p>
          <a:p>
            <a:r>
              <a:rPr lang="en-CA" sz="2800" dirty="0" smtClean="0">
                <a:latin typeface="+mn-lt"/>
              </a:rPr>
              <a:t>Choose y of 3 from domain 2</a:t>
            </a:r>
          </a:p>
          <a:p>
            <a:r>
              <a:rPr lang="en-CA" sz="2800" dirty="0" smtClean="0">
                <a:latin typeface="+mn-lt"/>
              </a:rPr>
              <a:t>Choose z of 2 from domain 3</a:t>
            </a:r>
            <a:endParaRPr lang="en-CA" sz="2800" dirty="0">
              <a:latin typeface="+mn-lt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3744168" y="5147991"/>
            <a:ext cx="720080" cy="705384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28344" y="4454691"/>
            <a:ext cx="360040" cy="69329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992640" y="4454691"/>
            <a:ext cx="576064" cy="69329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indicators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31" y="1554439"/>
            <a:ext cx="9072563" cy="4989036"/>
          </a:xfrm>
        </p:spPr>
        <p:txBody>
          <a:bodyPr/>
          <a:lstStyle/>
          <a:p>
            <a:r>
              <a:rPr lang="en-CA" dirty="0" smtClean="0"/>
              <a:t>EGAD website has sample draft indicators from some programs, and links to other examples under “Additional Resources” page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17" y="3270230"/>
            <a:ext cx="72527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6016" y="6543475"/>
            <a:ext cx="5579797" cy="5167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http://egad.engineering.queensu.ca</a:t>
            </a:r>
          </a:p>
        </p:txBody>
      </p:sp>
    </p:spTree>
    <p:extLst>
      <p:ext uri="{BB962C8B-B14F-4D97-AF65-F5344CB8AC3E}">
        <p14:creationId xmlns:p14="http://schemas.microsoft.com/office/powerpoint/2010/main" val="11449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827509"/>
            <a:ext cx="9070975" cy="560387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Implications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907629"/>
            <a:ext cx="9070975" cy="5400600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Attributes are specified by CEAB but </a:t>
            </a:r>
            <a:r>
              <a:rPr lang="en-US" i="1" dirty="0"/>
              <a:t>indicators</a:t>
            </a:r>
            <a:r>
              <a:rPr lang="en-US" dirty="0"/>
              <a:t> are defined by programs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Leads to divergence in indicators between programs (i.e. no single list, though programs are sharing their indicators on the EGAD website)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Opportunity for </a:t>
            </a:r>
            <a:r>
              <a:rPr lang="en-US" dirty="0" smtClean="0"/>
              <a:t>programs to customize and differentiate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Summary: Program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Ask: What are your program strengths and objectives?</a:t>
            </a:r>
          </a:p>
          <a:p>
            <a:r>
              <a:rPr lang="en-CA" dirty="0" smtClean="0"/>
              <a:t>Need to determine / define the indicators used to demonstrate the Graduate Attributes.</a:t>
            </a:r>
          </a:p>
          <a:p>
            <a:r>
              <a:rPr lang="en-CA" dirty="0" smtClean="0"/>
              <a:t>Consider how the program-level attributes / indicators relate to individual course-level learning objectives.</a:t>
            </a:r>
          </a:p>
          <a:p>
            <a:endParaRPr lang="en-CA" dirty="0" smtClean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Questions/comments?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34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Outcomes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1138833" y="5436021"/>
            <a:ext cx="4975775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and Collecting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Program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&amp;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934898" y="5456574"/>
            <a:ext cx="2065854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 Mapping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Assessment Points)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48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 mapping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4031" y="4211884"/>
            <a:ext cx="9072563" cy="2541079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Usually a program would: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Conduct surveys or formal mapping exercises to determine where attributes are being developed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Identify/select courses used to assess attributes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7479" y="1560329"/>
            <a:ext cx="4319587" cy="2075492"/>
          </a:xfrm>
          <a:prstGeom prst="roundRect">
            <a:avLst>
              <a:gd name="adj" fmla="val 16667"/>
            </a:avLst>
          </a:prstGeom>
          <a:solidFill>
            <a:srgbClr val="64006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Where are attributes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developed?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148770" y="1605901"/>
            <a:ext cx="4319587" cy="202992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Where are attributes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ssessed?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Assessment mapping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Not required to assess every student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Graduate Attributes is not a “minimum path” assessment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Not </a:t>
            </a:r>
            <a:r>
              <a:rPr lang="en-US" dirty="0"/>
              <a:t>required to track </a:t>
            </a:r>
            <a:r>
              <a:rPr lang="en-US" dirty="0" smtClean="0"/>
              <a:t>individual students</a:t>
            </a:r>
            <a:endParaRPr lang="en-US" dirty="0"/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Can use sampling to gather representative data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Not required to develop or assess in every course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Not required to develop or assess in every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/>
            <a:r>
              <a:rPr lang="en-CA" dirty="0" smtClean="0"/>
              <a:t>Curriculum Mapping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buFont typeface="Arial" charset="0"/>
              <a:buChar char="•"/>
            </a:pPr>
            <a:r>
              <a:rPr lang="en-CA" dirty="0" smtClean="0"/>
              <a:t>Mapping software</a:t>
            </a:r>
          </a:p>
          <a:p>
            <a:pPr lvl="1">
              <a:buFont typeface="Arial" charset="0"/>
              <a:buChar char="•"/>
            </a:pPr>
            <a:r>
              <a:rPr lang="en-CA" dirty="0" err="1" smtClean="0"/>
              <a:t>Kuali</a:t>
            </a:r>
            <a:r>
              <a:rPr lang="en-CA" dirty="0"/>
              <a:t> (open source, </a:t>
            </a:r>
            <a:r>
              <a:rPr lang="en-CA" dirty="0">
                <a:hlinkClick r:id="rId2"/>
              </a:rPr>
              <a:t>http://www.kuali.org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) </a:t>
            </a:r>
          </a:p>
          <a:p>
            <a:pPr lvl="1">
              <a:buFont typeface="Arial" charset="0"/>
              <a:buChar char="•"/>
            </a:pPr>
            <a:r>
              <a:rPr lang="en-CA" dirty="0" smtClean="0"/>
              <a:t>U Guelph </a:t>
            </a:r>
            <a:r>
              <a:rPr lang="en-CA" dirty="0"/>
              <a:t>developing </a:t>
            </a:r>
            <a:r>
              <a:rPr lang="en-CA" dirty="0" err="1" smtClean="0"/>
              <a:t>Currickit</a:t>
            </a:r>
            <a:r>
              <a:rPr lang="en-CA" dirty="0"/>
              <a:t> (</a:t>
            </a:r>
            <a:r>
              <a:rPr lang="en-CA" dirty="0">
                <a:hlinkClick r:id="rId3"/>
              </a:rPr>
              <a:t>http://currickit.wikispaces.com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) </a:t>
            </a:r>
            <a:endParaRPr lang="en-CA" dirty="0"/>
          </a:p>
          <a:p>
            <a:pPr>
              <a:buFont typeface="Arial" charset="0"/>
              <a:buChar char="•"/>
            </a:pPr>
            <a:r>
              <a:rPr lang="en-CA" dirty="0" smtClean="0"/>
              <a:t>Surveys</a:t>
            </a:r>
          </a:p>
          <a:p>
            <a:pPr lvl="1">
              <a:buFont typeface="Arial" charset="0"/>
              <a:buChar char="•"/>
            </a:pPr>
            <a:r>
              <a:rPr lang="en-CA" dirty="0" err="1" smtClean="0"/>
              <a:t>CDIO</a:t>
            </a:r>
            <a:r>
              <a:rPr lang="en-CA" dirty="0" smtClean="0"/>
              <a:t>: Introduced, Developed, or Utilized (</a:t>
            </a:r>
            <a:r>
              <a:rPr lang="en-CA" dirty="0" err="1" smtClean="0"/>
              <a:t>ITU</a:t>
            </a:r>
            <a:r>
              <a:rPr lang="en-CA" dirty="0" smtClean="0"/>
              <a:t>)</a:t>
            </a:r>
          </a:p>
          <a:p>
            <a:pPr lvl="1">
              <a:buFont typeface="Arial" charset="0"/>
              <a:buChar char="•"/>
            </a:pPr>
            <a:r>
              <a:rPr lang="en-CA" dirty="0" smtClean="0"/>
              <a:t>Custom survey (e.g. UBC Grad Attribute survey, </a:t>
            </a:r>
            <a:r>
              <a:rPr lang="en-CA" dirty="0" smtClean="0">
                <a:hlinkClick r:id="rId4"/>
              </a:rPr>
              <a:t>http://tinyurl.com/EGADSurvey</a:t>
            </a:r>
            <a:r>
              <a:rPr lang="en-CA" dirty="0" smtClean="0"/>
              <a:t>)  </a:t>
            </a:r>
          </a:p>
          <a:p>
            <a:pPr eaLnBrk="1">
              <a:buFont typeface="Arial" charset="0"/>
              <a:buChar char="•"/>
            </a:pPr>
            <a:r>
              <a:rPr lang="en-CA" dirty="0" smtClean="0"/>
              <a:t>Informal discussions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Example: </a:t>
            </a:r>
            <a:r>
              <a:rPr lang="en-CA" sz="3600" dirty="0" err="1" smtClean="0"/>
              <a:t>ITU</a:t>
            </a:r>
            <a:r>
              <a:rPr lang="en-CA" sz="3600" dirty="0" smtClean="0"/>
              <a:t> Analysis (</a:t>
            </a:r>
            <a:r>
              <a:rPr lang="en-CA" sz="3600" dirty="0" err="1" smtClean="0"/>
              <a:t>UofC</a:t>
            </a:r>
            <a:r>
              <a:rPr lang="en-CA" sz="3600" dirty="0" smtClean="0"/>
              <a:t>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 bwMode="auto">
          <a:xfrm>
            <a:off x="575300" y="1187549"/>
            <a:ext cx="8857500" cy="540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808" y="6372125"/>
            <a:ext cx="9073008" cy="70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 smtClean="0">
                <a:latin typeface="+mn-lt"/>
              </a:rPr>
              <a:t>ITU</a:t>
            </a:r>
            <a:r>
              <a:rPr lang="en-CA" sz="2000" dirty="0" smtClean="0">
                <a:latin typeface="+mn-lt"/>
              </a:rPr>
              <a:t> = Introduce, Teach, Utilize.  </a:t>
            </a:r>
          </a:p>
          <a:p>
            <a:r>
              <a:rPr lang="en-CA" sz="2000" dirty="0" smtClean="0">
                <a:latin typeface="+mn-lt"/>
              </a:rPr>
              <a:t>Chart above: number of courses in which each graduate attribute is Introduced.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0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043533"/>
            <a:ext cx="973477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4" y="107429"/>
            <a:ext cx="9505055" cy="125994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Example: Mapping to Assessments (UofT)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4626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641978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CA" dirty="0"/>
              <a:t>Engineering Graduate Attribute Development </a:t>
            </a:r>
            <a:r>
              <a:rPr lang="en-CA" dirty="0" smtClean="0"/>
              <a:t>(EGAD)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103169"/>
            <a:ext cx="9072563" cy="4989036"/>
          </a:xfrm>
        </p:spPr>
        <p:txBody>
          <a:bodyPr/>
          <a:lstStyle/>
          <a:p>
            <a:r>
              <a:rPr lang="en-CA" dirty="0" smtClean="0"/>
              <a:t>Developing resources and training for faculty and administration on continuous program improvement processes</a:t>
            </a:r>
          </a:p>
          <a:p>
            <a:r>
              <a:rPr lang="en-CA" dirty="0" smtClean="0"/>
              <a:t>Composed of engineering educators and educational developers across Canada, and sponsored by deans of engineering (NCDEAS)</a:t>
            </a:r>
          </a:p>
          <a:p>
            <a:r>
              <a:rPr lang="en-CA" dirty="0" smtClean="0"/>
              <a:t>Working collaboratively with CEAB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07481"/>
              </p:ext>
            </p:extLst>
          </p:nvPr>
        </p:nvGraphicFramePr>
        <p:xfrm>
          <a:off x="719838" y="1163639"/>
          <a:ext cx="8784970" cy="5712537"/>
        </p:xfrm>
        <a:graphic>
          <a:graphicData uri="http://schemas.openxmlformats.org/drawingml/2006/table">
            <a:tbl>
              <a:tblPr firstRow="1" firstCol="1" bandRow="1"/>
              <a:tblGrid>
                <a:gridCol w="871599"/>
                <a:gridCol w="973063"/>
                <a:gridCol w="578359"/>
                <a:gridCol w="578359"/>
                <a:gridCol w="578359"/>
                <a:gridCol w="578359"/>
                <a:gridCol w="578359"/>
                <a:gridCol w="578359"/>
                <a:gridCol w="578359"/>
                <a:gridCol w="578359"/>
                <a:gridCol w="578359"/>
                <a:gridCol w="578359"/>
                <a:gridCol w="578359"/>
                <a:gridCol w="578359"/>
              </a:tblGrid>
              <a:tr h="257182"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effectLst/>
                        <a:latin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3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4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5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6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7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8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9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10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11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12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116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CA" sz="1600" b="1" dirty="0" smtClean="0">
                        <a:solidFill>
                          <a:srgbClr val="000000"/>
                        </a:solidFill>
                        <a:effectLst/>
                        <a:latin typeface="Trebuchet MS"/>
                        <a:ea typeface="Times New Roman"/>
                        <a:cs typeface="Calibri"/>
                      </a:endParaRPr>
                    </a:p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Course</a:t>
                      </a:r>
                    </a:p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Number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Knowledge Base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Problem Analysis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Investigation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Design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Engineering Tools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Individual / Team Work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Communication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Professionalism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Impact of Engineering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Ethics / Equity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Econ. / Project Management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Life-long Learning</a:t>
                      </a:r>
                      <a:endParaRPr lang="en-CA" sz="14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00806" marR="100806" marT="50398" marB="50398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APSC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150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MATH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100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MATH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101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MATH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152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PHYS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153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PHYS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170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APSC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201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MATH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253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MATH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256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MECH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220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MECH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221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 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MECH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222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40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MECH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223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U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E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/>
                          <a:cs typeface="Calibri"/>
                        </a:rPr>
                        <a:t>I</a:t>
                      </a:r>
                      <a:endParaRPr lang="en-CA" sz="160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2256" marR="52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Example: Mapping to Courses (UBC)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23011"/>
              </p:ext>
            </p:extLst>
          </p:nvPr>
        </p:nvGraphicFramePr>
        <p:xfrm>
          <a:off x="2613595" y="7020197"/>
          <a:ext cx="653117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30"/>
                <a:gridCol w="1800000"/>
                <a:gridCol w="408305"/>
                <a:gridCol w="1800000"/>
                <a:gridCol w="419338"/>
                <a:gridCol w="1800000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Introduced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Utilized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CA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Emphasized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Assessment Mapping to Courses (UBC)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59557"/>
            <a:ext cx="9217024" cy="59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Summary: Program Mapping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Determine where and when in the program students develop attributes and students are assessed on the attributes</a:t>
            </a:r>
          </a:p>
          <a:p>
            <a:r>
              <a:rPr lang="en-CA" dirty="0" smtClean="0"/>
              <a:t>Curriculum mapping tables allow planning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Questions/comments?</a:t>
            </a:r>
          </a:p>
          <a:p>
            <a:endParaRPr lang="en-CA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43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Outcomes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6934898" y="5456574"/>
            <a:ext cx="2065854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Mapping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Points)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Program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&amp;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417185" y="5436021"/>
            <a:ext cx="4697423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Identifying and Collecting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54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661069"/>
            <a:ext cx="9539287" cy="598488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600" dirty="0" smtClean="0"/>
              <a:t>Why not use grades to assess outcomes?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466725" y="2217738"/>
          <a:ext cx="3967163" cy="2609469"/>
        </p:xfrm>
        <a:graphic>
          <a:graphicData uri="http://schemas.openxmlformats.org/drawingml/2006/table">
            <a:tbl>
              <a:tblPr/>
              <a:tblGrid>
                <a:gridCol w="3457575"/>
                <a:gridCol w="50958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Electric Circuits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Electromagnetics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Signals and Systems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Electronics 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Electrical Engineering Laboratory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Engineering Communications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Engineering Economics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...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Electrical Design Capstone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78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56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82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71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76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86</a:t>
                      </a:r>
                    </a:p>
                  </a:txBody>
                  <a:tcPr anchor="ctr" horzOverflow="overflow">
                    <a:lnL w="3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360363" y="1697038"/>
            <a:ext cx="3060700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Student transcript</a:t>
            </a:r>
          </a:p>
        </p:txBody>
      </p:sp>
      <p:sp>
        <p:nvSpPr>
          <p:cNvPr id="54280" name="AutoShape 13"/>
          <p:cNvSpPr>
            <a:spLocks noChangeArrowheads="1"/>
          </p:cNvSpPr>
          <p:nvPr/>
        </p:nvSpPr>
        <p:spPr bwMode="auto">
          <a:xfrm>
            <a:off x="6192440" y="1259557"/>
            <a:ext cx="3491483" cy="1260475"/>
          </a:xfrm>
          <a:prstGeom prst="wedgeRoundRectCallout">
            <a:avLst>
              <a:gd name="adj1" fmla="val -53375"/>
              <a:gd name="adj2" fmla="val 63681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How well does the program prepare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students to solve open-ended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problems?</a:t>
            </a:r>
          </a:p>
        </p:txBody>
      </p:sp>
      <p:sp>
        <p:nvSpPr>
          <p:cNvPr id="54281" name="AutoShape 14"/>
          <p:cNvSpPr>
            <a:spLocks noChangeArrowheads="1"/>
          </p:cNvSpPr>
          <p:nvPr/>
        </p:nvSpPr>
        <p:spPr bwMode="auto">
          <a:xfrm>
            <a:off x="5005213" y="2771427"/>
            <a:ext cx="3419475" cy="1260475"/>
          </a:xfrm>
          <a:prstGeom prst="wedgeRoundRectCallout">
            <a:avLst>
              <a:gd name="adj1" fmla="val -53375"/>
              <a:gd name="adj2" fmla="val 58824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Are students prepared to continue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learning independently after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graduation?</a:t>
            </a:r>
          </a:p>
        </p:txBody>
      </p:sp>
      <p:sp>
        <p:nvSpPr>
          <p:cNvPr id="54282" name="AutoShape 15"/>
          <p:cNvSpPr>
            <a:spLocks noChangeArrowheads="1"/>
          </p:cNvSpPr>
          <p:nvPr/>
        </p:nvSpPr>
        <p:spPr bwMode="auto">
          <a:xfrm>
            <a:off x="6264448" y="4139877"/>
            <a:ext cx="3419475" cy="1260475"/>
          </a:xfrm>
          <a:prstGeom prst="wedgeRoundRectCallout">
            <a:avLst>
              <a:gd name="adj1" fmla="val -52458"/>
              <a:gd name="adj2" fmla="val 6053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Do students consider the social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and environmental implications of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their work?</a:t>
            </a:r>
          </a:p>
        </p:txBody>
      </p:sp>
      <p:sp>
        <p:nvSpPr>
          <p:cNvPr id="54283" name="AutoShape 16"/>
          <p:cNvSpPr>
            <a:spLocks noChangeArrowheads="1"/>
          </p:cNvSpPr>
          <p:nvPr/>
        </p:nvSpPr>
        <p:spPr bwMode="auto">
          <a:xfrm>
            <a:off x="5005213" y="5651152"/>
            <a:ext cx="3419475" cy="1260475"/>
          </a:xfrm>
          <a:prstGeom prst="wedgeRoundRectCallout">
            <a:avLst>
              <a:gd name="adj1" fmla="val -57921"/>
              <a:gd name="adj2" fmla="val 764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What can students do with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knowledge (plug-and-chug vs.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evaluate)?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284" name="AutoShape 17"/>
          <p:cNvSpPr>
            <a:spLocks noChangeArrowheads="1"/>
          </p:cNvSpPr>
          <p:nvPr/>
        </p:nvSpPr>
        <p:spPr bwMode="auto">
          <a:xfrm>
            <a:off x="360363" y="5580063"/>
            <a:ext cx="395922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+mn-lt"/>
              </a:rPr>
              <a:t>Course grades usually aggregate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+mn-lt"/>
              </a:rPr>
              <a:t>assessment of multiple objectives,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latin typeface="+mn-lt"/>
              </a:rPr>
              <a:t>and are </a:t>
            </a:r>
            <a:r>
              <a:rPr lang="en-US" i="1">
                <a:solidFill>
                  <a:srgbClr val="000000"/>
                </a:solidFill>
                <a:latin typeface="+mn-lt"/>
              </a:rPr>
              <a:t>indirect </a:t>
            </a:r>
            <a:r>
              <a:rPr lang="en-US">
                <a:solidFill>
                  <a:srgbClr val="000000"/>
                </a:solidFill>
                <a:latin typeface="+mn-lt"/>
              </a:rPr>
              <a:t>evidence for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i="1">
                <a:solidFill>
                  <a:srgbClr val="000000"/>
                </a:solidFill>
                <a:latin typeface="+mn-lt"/>
              </a:rPr>
              <a:t>some </a:t>
            </a:r>
            <a:r>
              <a:rPr lang="en-US">
                <a:solidFill>
                  <a:srgbClr val="000000"/>
                </a:solidFill>
                <a:latin typeface="+mn-lt"/>
              </a:rPr>
              <a:t>expectations </a:t>
            </a:r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 flipV="1">
            <a:off x="3060700" y="4678363"/>
            <a:ext cx="900113" cy="903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4286" name="Oval 19"/>
          <p:cNvSpPr>
            <a:spLocks noChangeArrowheads="1"/>
          </p:cNvSpPr>
          <p:nvPr/>
        </p:nvSpPr>
        <p:spPr bwMode="auto">
          <a:xfrm>
            <a:off x="3959225" y="4453428"/>
            <a:ext cx="360363" cy="360362"/>
          </a:xfrm>
          <a:prstGeom prst="ellipse">
            <a:avLst/>
          </a:prstGeom>
          <a:solidFill>
            <a:srgbClr val="B80047">
              <a:alpha val="29803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635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5" grpId="0" animBg="1"/>
      <p:bldP spid="542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504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Assessment Tools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39975"/>
            <a:ext cx="9070975" cy="4679950"/>
          </a:xfrm>
        </p:spPr>
        <p:txBody>
          <a:bodyPr>
            <a:normAutofit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Direct measures</a:t>
            </a:r>
            <a:r>
              <a:rPr lang="en-US" dirty="0" smtClean="0"/>
              <a:t> – directly observable or measurable assessments of student learning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Student exams, reports, oral examinations, portfolios, concept inventories etc.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Indirect measures</a:t>
            </a:r>
            <a:r>
              <a:rPr lang="en-US" dirty="0" smtClean="0"/>
              <a:t> – opinion or self-reports of student learning or educational experiences</a:t>
            </a:r>
          </a:p>
          <a:p>
            <a:pPr marL="863600" lvl="1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E.g. grades, surveys, focus group data, graduation rates, reputation, etc.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105600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1223888" y="1223541"/>
            <a:ext cx="7740650" cy="900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How to measure learning against specific expectations?</a:t>
            </a:r>
          </a:p>
        </p:txBody>
      </p:sp>
    </p:spTree>
    <p:extLst>
      <p:ext uri="{BB962C8B-B14F-4D97-AF65-F5344CB8AC3E}">
        <p14:creationId xmlns:p14="http://schemas.microsoft.com/office/powerpoint/2010/main" val="1265068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7053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Some Assessment Tools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F994F710-5151-4927-91EE-B39D0011527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46</a:t>
            </a:fld>
            <a:endParaRPr lang="en-US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60363" y="1403498"/>
            <a:ext cx="9178925" cy="5400675"/>
            <a:chOff x="360363" y="1403498"/>
            <a:chExt cx="9178925" cy="5400675"/>
          </a:xfrm>
          <a:gradFill flip="none" rotWithShape="1">
            <a:gsLst>
              <a:gs pos="0">
                <a:srgbClr val="7030A0"/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  <a:tileRect/>
          </a:gradFill>
          <a:effectLst/>
        </p:grpSpPr>
        <p:sp>
          <p:nvSpPr>
            <p:cNvPr id="53253" name="AutoShape 2"/>
            <p:cNvSpPr>
              <a:spLocks noChangeArrowheads="1"/>
            </p:cNvSpPr>
            <p:nvPr/>
          </p:nvSpPr>
          <p:spPr bwMode="auto">
            <a:xfrm>
              <a:off x="360363" y="1403498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Local written exam 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question on final)</a:t>
              </a:r>
            </a:p>
          </p:txBody>
        </p:sp>
        <p:sp>
          <p:nvSpPr>
            <p:cNvPr id="53254" name="AutoShape 3"/>
            <p:cNvSpPr>
              <a:spLocks noChangeArrowheads="1"/>
            </p:cNvSpPr>
            <p:nvPr/>
          </p:nvSpPr>
          <p:spPr bwMode="auto">
            <a:xfrm>
              <a:off x="360363" y="2303611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Standardized written exam 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(e.g. Force concept inventory)</a:t>
              </a:r>
            </a:p>
          </p:txBody>
        </p:sp>
        <p:sp>
          <p:nvSpPr>
            <p:cNvPr id="53255" name="AutoShape 4"/>
            <p:cNvSpPr>
              <a:spLocks noChangeArrowheads="1"/>
            </p:cNvSpPr>
            <p:nvPr/>
          </p:nvSpPr>
          <p:spPr bwMode="auto">
            <a:xfrm>
              <a:off x="360363" y="3203723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Performance appraisal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Lab skill assessment)</a:t>
              </a:r>
            </a:p>
          </p:txBody>
        </p:sp>
        <p:sp>
          <p:nvSpPr>
            <p:cNvPr id="53256" name="AutoShape 5"/>
            <p:cNvSpPr>
              <a:spLocks noChangeArrowheads="1"/>
            </p:cNvSpPr>
            <p:nvPr/>
          </p:nvSpPr>
          <p:spPr bwMode="auto">
            <a:xfrm>
              <a:off x="360363" y="4103836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Simulation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Emergency simulation)</a:t>
              </a:r>
            </a:p>
          </p:txBody>
        </p:sp>
        <p:sp>
          <p:nvSpPr>
            <p:cNvPr id="53257" name="AutoShape 6"/>
            <p:cNvSpPr>
              <a:spLocks noChangeArrowheads="1"/>
            </p:cNvSpPr>
            <p:nvPr/>
          </p:nvSpPr>
          <p:spPr bwMode="auto">
            <a:xfrm>
              <a:off x="360363" y="5003948"/>
              <a:ext cx="4319587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Behavioural observation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(e.g. Team functioning)</a:t>
              </a:r>
            </a:p>
          </p:txBody>
        </p:sp>
        <p:sp>
          <p:nvSpPr>
            <p:cNvPr id="53258" name="AutoShape 7"/>
            <p:cNvSpPr>
              <a:spLocks noChangeArrowheads="1"/>
            </p:cNvSpPr>
            <p:nvPr/>
          </p:nvSpPr>
          <p:spPr bwMode="auto">
            <a:xfrm>
              <a:off x="5184328" y="1403573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External examiner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(e.g. Reviewer on design projects)</a:t>
              </a:r>
            </a:p>
          </p:txBody>
        </p:sp>
        <p:sp>
          <p:nvSpPr>
            <p:cNvPr id="53259" name="AutoShape 8"/>
            <p:cNvSpPr>
              <a:spLocks noChangeArrowheads="1"/>
            </p:cNvSpPr>
            <p:nvPr/>
          </p:nvSpPr>
          <p:spPr bwMode="auto">
            <a:xfrm>
              <a:off x="5219700" y="2303611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Oral exam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(e.g. Design projects presentation)</a:t>
              </a:r>
            </a:p>
          </p:txBody>
        </p:sp>
        <p:sp>
          <p:nvSpPr>
            <p:cNvPr id="53260" name="AutoShape 9"/>
            <p:cNvSpPr>
              <a:spLocks noChangeArrowheads="1"/>
            </p:cNvSpPr>
            <p:nvPr/>
          </p:nvSpPr>
          <p:spPr bwMode="auto">
            <a:xfrm>
              <a:off x="5219700" y="5003948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Focus group</a:t>
              </a:r>
            </a:p>
          </p:txBody>
        </p:sp>
        <p:sp>
          <p:nvSpPr>
            <p:cNvPr id="53261" name="AutoShape 10"/>
            <p:cNvSpPr>
              <a:spLocks noChangeArrowheads="1"/>
            </p:cNvSpPr>
            <p:nvPr/>
          </p:nvSpPr>
          <p:spPr bwMode="auto">
            <a:xfrm>
              <a:off x="5219700" y="4103836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Surveys and questionnaires</a:t>
              </a:r>
            </a:p>
          </p:txBody>
        </p:sp>
        <p:sp>
          <p:nvSpPr>
            <p:cNvPr id="53262" name="AutoShape 11"/>
            <p:cNvSpPr>
              <a:spLocks noChangeArrowheads="1"/>
            </p:cNvSpPr>
            <p:nvPr/>
          </p:nvSpPr>
          <p:spPr bwMode="auto">
            <a:xfrm>
              <a:off x="5219700" y="3203723"/>
              <a:ext cx="4319588" cy="720725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Oral interviews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360363" y="5904061"/>
              <a:ext cx="4319587" cy="900112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Portfolios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(student maintained 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material)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997" name="AutoShape 13"/>
            <p:cNvSpPr>
              <a:spLocks noChangeArrowheads="1"/>
            </p:cNvSpPr>
            <p:nvPr/>
          </p:nvSpPr>
          <p:spPr bwMode="auto">
            <a:xfrm>
              <a:off x="5219700" y="5904061"/>
              <a:ext cx="4319588" cy="900112"/>
            </a:xfrm>
            <a:prstGeom prst="roundRect">
              <a:avLst>
                <a:gd name="adj" fmla="val 16667"/>
              </a:avLst>
            </a:prstGeom>
            <a:grpFill/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Archival records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(registrar's data, 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records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, ...)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179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Selecting Assessments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31565"/>
            <a:ext cx="9070975" cy="6029325"/>
          </a:xfrm>
        </p:spPr>
        <p:txBody>
          <a:bodyPr/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Looking for assessments that are: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Valid</a:t>
            </a:r>
            <a:r>
              <a:rPr lang="en-US" dirty="0" smtClean="0"/>
              <a:t>: they measure what they are supposed to measure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/>
              <a:t>Reliable</a:t>
            </a:r>
            <a:r>
              <a:rPr lang="en-US" dirty="0" smtClean="0"/>
              <a:t>: the results are consistent; the measurements are the same when repeated with the same subjects under the same conditions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Capitalize on what you are already doing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Look for “leading Indicators”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Consider standardized tests and inventories, embedded questions, and rubrics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092205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4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755650" y="2184400"/>
            <a:ext cx="8567738" cy="477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27509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Examples: Standardized Tests and Embedded Questions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980233"/>
            <a:ext cx="9070975" cy="5183980"/>
          </a:xfrm>
        </p:spPr>
        <p:txBody>
          <a:bodyPr/>
          <a:lstStyle/>
          <a:p>
            <a:pPr marL="565150" indent="-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Record and track grade elements separately for assessments such as:</a:t>
            </a:r>
          </a:p>
          <a:p>
            <a:pPr marL="1005988" lvl="1" indent="-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Force Concept Inventory (FCI) before and after course in mechanics to assess conceptual understanding (part of physics knowledge base)</a:t>
            </a:r>
          </a:p>
          <a:p>
            <a:pPr marL="1005988" lvl="1" indent="-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Questions </a:t>
            </a:r>
            <a:r>
              <a:rPr lang="en-US" dirty="0"/>
              <a:t>on </a:t>
            </a:r>
            <a:r>
              <a:rPr lang="en-US" dirty="0" smtClean="0"/>
              <a:t>a math midterm that </a:t>
            </a:r>
            <a:r>
              <a:rPr lang="en-US" dirty="0"/>
              <a:t>specifically </a:t>
            </a:r>
            <a:r>
              <a:rPr lang="en-US" dirty="0" smtClean="0"/>
              <a:t>target elements of problem solving</a:t>
            </a:r>
            <a:endParaRPr lang="en-US" dirty="0"/>
          </a:p>
          <a:p>
            <a:pPr marL="1005988" lvl="1" indent="-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Various knowledge / skills assessed as part of a design course final exam (e.g. design process, </a:t>
            </a:r>
            <a:r>
              <a:rPr lang="en-US" dirty="0" smtClean="0"/>
              <a:t>problem identification, </a:t>
            </a:r>
            <a:r>
              <a:rPr lang="en-US" dirty="0" smtClean="0"/>
              <a:t>project management, professionalism, team function, etc.)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092205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4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Rubrics</a:t>
            </a:r>
          </a:p>
        </p:txBody>
      </p:sp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A9DF5EC6-498F-4DA1-BA19-8C2375434887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49</a:t>
            </a:fld>
            <a:endParaRPr lang="en-US" smtClean="0"/>
          </a:p>
        </p:txBody>
      </p:sp>
      <p:graphicFrame>
        <p:nvGraphicFramePr>
          <p:cNvPr id="460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78435"/>
              </p:ext>
            </p:extLst>
          </p:nvPr>
        </p:nvGraphicFramePr>
        <p:xfrm>
          <a:off x="446210" y="1619597"/>
          <a:ext cx="9310688" cy="403331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73822"/>
                <a:gridCol w="1759991"/>
                <a:gridCol w="1825625"/>
                <a:gridCol w="1824037"/>
                <a:gridCol w="1827213"/>
              </a:tblGrid>
              <a:tr h="64611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Dimensions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(Indicator)</a:t>
                      </a:r>
                    </a:p>
                  </a:txBody>
                  <a:tcPr marT="15876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itstream Vera Sans" charset="0"/>
                          <a:cs typeface="Bitstream Vera Sans" charset="0"/>
                        </a:rPr>
                        <a:t>Scale (Level of Mastery)</a:t>
                      </a:r>
                    </a:p>
                  </a:txBody>
                  <a:tcPr marT="15876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</a:tr>
              <a:tr h="646113"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demonstrated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Marginal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Meets expectations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Exceeds expectations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</a:tr>
              <a:tr h="8868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marT="158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Bitstream Vera Sans" charset="0"/>
                        <a:cs typeface="Bitstream Vera Sans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7383" name="Text Box 74"/>
          <p:cNvSpPr txBox="1">
            <a:spLocks noChangeArrowheads="1"/>
          </p:cNvSpPr>
          <p:nvPr/>
        </p:nvSpPr>
        <p:spPr bwMode="auto">
          <a:xfrm>
            <a:off x="720725" y="5833640"/>
            <a:ext cx="882015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Reduces variations between grades (increase reliability)</a:t>
            </a: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Describes clear expectations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both instructor 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students (increase validity)</a:t>
            </a:r>
            <a:endParaRPr lang="en-US" sz="2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983" y="3254886"/>
            <a:ext cx="11898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 1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983" y="4149949"/>
            <a:ext cx="11898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 2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509" y="5014045"/>
            <a:ext cx="11898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Indicator 3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4414" y="3254886"/>
            <a:ext cx="144135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1a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4412" y="4149949"/>
            <a:ext cx="144135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2a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8938" y="5014045"/>
            <a:ext cx="144135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3a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4925" y="3254886"/>
            <a:ext cx="14525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1b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4923" y="4149949"/>
            <a:ext cx="14525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2b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9449" y="5014045"/>
            <a:ext cx="14525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3b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2870" y="3254886"/>
            <a:ext cx="142853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1c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2868" y="4149949"/>
            <a:ext cx="142853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2c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7394" y="5014045"/>
            <a:ext cx="142853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3c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6969" y="3254886"/>
            <a:ext cx="14525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1d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6967" y="4149949"/>
            <a:ext cx="14525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2d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1493" y="5014045"/>
            <a:ext cx="145257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Descriptor 3d</a:t>
            </a:r>
            <a:endParaRPr lang="en-US" b="1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7469"/>
            <a:ext cx="9072563" cy="1259946"/>
          </a:xfrm>
        </p:spPr>
        <p:txBody>
          <a:bodyPr>
            <a:normAutofit/>
          </a:bodyPr>
          <a:lstStyle/>
          <a:p>
            <a:r>
              <a:rPr lang="en-CA" dirty="0" smtClean="0"/>
              <a:t>Disclaimers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031" y="1928657"/>
            <a:ext cx="9072563" cy="4989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EGAD ≠ CEAB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Examples from other schools will be presented – these are only intended to demonstrate </a:t>
            </a:r>
            <a:r>
              <a:rPr lang="en-CA" b="1" i="1" dirty="0" smtClean="0"/>
              <a:t>some</a:t>
            </a:r>
            <a:r>
              <a:rPr lang="en-CA" dirty="0" smtClean="0"/>
              <a:t> possible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 </a:t>
            </a:r>
            <a:r>
              <a:rPr lang="en-CA" dirty="0" smtClean="0"/>
              <a:t>will share </a:t>
            </a:r>
            <a:r>
              <a:rPr lang="en-CA" dirty="0" smtClean="0"/>
              <a:t>my </a:t>
            </a:r>
            <a:r>
              <a:rPr lang="en-CA" dirty="0" smtClean="0"/>
              <a:t>experiences - yours may be (will be?) different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467469"/>
          <a:ext cx="10080625" cy="6515358"/>
        </p:xfrm>
        <a:graphic>
          <a:graphicData uri="http://schemas.openxmlformats.org/drawingml/2006/table">
            <a:tbl>
              <a:tblPr/>
              <a:tblGrid>
                <a:gridCol w="2044752"/>
                <a:gridCol w="1329088"/>
                <a:gridCol w="1656249"/>
                <a:gridCol w="2412807"/>
                <a:gridCol w="2126541"/>
                <a:gridCol w="511188"/>
              </a:tblGrid>
              <a:tr h="370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i="1" dirty="0">
                        <a:solidFill>
                          <a:srgbClr val="000000"/>
                        </a:solidFill>
                        <a:latin typeface="Arial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1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(not demonstrated)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2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(marginal)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(meets expectations)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4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(outstanding)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Mark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Gathers information from appropriate sources 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3.04-FY4: Gathers info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significant information used, not cited; blatant plagiarism.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Insufficient usage; improper citations.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Gathers and uses information from appropriate sources, including applicable standards, patents, regulations as appropriate, with proper citations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Uses information from multiple authoritative, objective, reliable sources; cited and formatted properly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Plans and manages time and money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3.11-FY1: Manage time and money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useful timeline or budget described; poorly managed project; safety issues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Poor timeline or budget; infrequent meetings; minor safety problems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Plans and efficiently manages time and money; team effectively used meetings; safety considerations are clear 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Efficient, excellent project plan presented; detailed budget; potential risks foreseen and mitigated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Describes design process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3.04-FY1: Uses process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discussion of design process.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Generic design process described.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Describes design process used to design system, component, or process to solve open-ended complex problem.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Comprehensive design process described, with appropriate iterations and revisions based on project progress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Incorporates social, environmental, and financial factors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3.09-FY4: Sustainability in decisions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No consideration of these factors.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Factors mentioned but no clear evidence of impact on decision making.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Incorporated appropriate social, environmental, and financial factors in decision making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Well-reasoned analysis of these factors, with risks mitigated where possible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Demonstrates appropriate effort in implementation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Insufficient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 output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Sufficient implementation but some opportunities not taken, or feedback at proposal not incorporated in implementation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Appropriate effort, analysis, and/or construction demonstrated to implement product, process, or system 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Outstanding implementation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Compares design solution against objectives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0" i="1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3.04-FY7: Compares solution</a:t>
                      </a:r>
                      <a:endParaRPr lang="en-CA" sz="1100" b="1" i="1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No evaluation of design solution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Some factors missed in evaluating design solution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Compares the design solution against the project objectives and functional specifications, providing qualitative evaluation where appropriate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Comprehensive evaluation of design solution, with well-defended recommendations for future work or implementation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Creates report following requirements</a:t>
                      </a:r>
                      <a:endParaRPr lang="en-CA" sz="1100" b="1" i="1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Poorly constructed report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Times New Roman"/>
                        </a:rPr>
                        <a:t>Some organization problems, minor formatting problems, redundancy, spelling grammar/errors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Report achieves goal using formal tone, properly formatted, concisely written, appropriate use of figures, few spelling/grammar errors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Professional tone, convincing argument, authoritative, skillful transitions</a:t>
                      </a:r>
                      <a:endParaRPr lang="en-CA" sz="140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/4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Overall Grade: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HG Mincho Light J"/>
                          <a:cs typeface="Arial Unicode MS"/>
                        </a:rPr>
                        <a:t>/28   </a:t>
                      </a:r>
                      <a:endParaRPr lang="en-CA" sz="1400" dirty="0">
                        <a:solidFill>
                          <a:srgbClr val="000000"/>
                        </a:solidFill>
                        <a:latin typeface="Palatino Linotype"/>
                        <a:ea typeface="HG Mincho Light J"/>
                        <a:cs typeface="Arial Unicode MS"/>
                      </a:endParaRPr>
                    </a:p>
                  </a:txBody>
                  <a:tcPr marL="24991" marR="24991" marT="24991" marB="249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4088" y="7006702"/>
            <a:ext cx="4464496" cy="402483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9541" y="7111347"/>
            <a:ext cx="1547475" cy="4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latin typeface="+mn-lt"/>
              </a:rPr>
              <a:t>threshold</a:t>
            </a:r>
            <a:endParaRPr lang="en-C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73154" y="7111347"/>
            <a:ext cx="1068049" cy="4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latin typeface="+mn-lt"/>
              </a:rPr>
              <a:t>target</a:t>
            </a:r>
            <a:endParaRPr lang="en-CA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5687466" y="7039910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744366" y="7039910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84128" y="467470"/>
            <a:ext cx="1656184" cy="6444134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40312" y="467470"/>
            <a:ext cx="2376264" cy="6444134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437" y="7110825"/>
            <a:ext cx="5184576" cy="32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 smtClean="0"/>
              <a:t>Sample Rubric (Queens)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752488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6667" r="14063" b="12500"/>
          <a:stretch>
            <a:fillRect/>
          </a:stretch>
        </p:blipFill>
        <p:spPr bwMode="auto">
          <a:xfrm>
            <a:off x="924057" y="1021229"/>
            <a:ext cx="8484526" cy="63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48605"/>
              </p:ext>
            </p:extLst>
          </p:nvPr>
        </p:nvGraphicFramePr>
        <p:xfrm>
          <a:off x="672042" y="767489"/>
          <a:ext cx="2898180" cy="874962"/>
        </p:xfrm>
        <a:graphic>
          <a:graphicData uri="http://schemas.openxmlformats.org/drawingml/2006/table">
            <a:tbl>
              <a:tblPr/>
              <a:tblGrid>
                <a:gridCol w="2898180"/>
              </a:tblGrid>
              <a:tr h="26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1. Ability to define the problem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05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State the problem, its scope and importance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Describe the previous work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State the objective of the work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63" name="Freeform 11"/>
          <p:cNvSpPr>
            <a:spLocks/>
          </p:cNvSpPr>
          <p:nvPr/>
        </p:nvSpPr>
        <p:spPr bwMode="auto">
          <a:xfrm>
            <a:off x="-112007" y="1187471"/>
            <a:ext cx="3388210" cy="1175949"/>
          </a:xfrm>
          <a:custGeom>
            <a:avLst/>
            <a:gdLst>
              <a:gd name="T0" fmla="*/ 1187709331 w 2080"/>
              <a:gd name="T1" fmla="*/ 0 h 768"/>
              <a:gd name="T2" fmla="*/ 558922831 w 2080"/>
              <a:gd name="T3" fmla="*/ 1111388900 h 768"/>
              <a:gd name="T4" fmla="*/ 2147483647 w 2080"/>
              <a:gd name="T5" fmla="*/ 1481852098 h 768"/>
              <a:gd name="T6" fmla="*/ 0 60000 65536"/>
              <a:gd name="T7" fmla="*/ 0 60000 65536"/>
              <a:gd name="T8" fmla="*/ 0 60000 65536"/>
              <a:gd name="T9" fmla="*/ 0 w 2080"/>
              <a:gd name="T10" fmla="*/ 0 h 768"/>
              <a:gd name="T11" fmla="*/ 2080 w 20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0" h="768">
                <a:moveTo>
                  <a:pt x="544" y="0"/>
                </a:moveTo>
                <a:cubicBezTo>
                  <a:pt x="272" y="224"/>
                  <a:pt x="0" y="448"/>
                  <a:pt x="256" y="576"/>
                </a:cubicBezTo>
                <a:cubicBezTo>
                  <a:pt x="512" y="704"/>
                  <a:pt x="1776" y="736"/>
                  <a:pt x="2080" y="768"/>
                </a:cubicBezTo>
              </a:path>
            </a:pathLst>
          </a:custGeom>
          <a:noFill/>
          <a:ln w="38100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  <p:sp>
        <p:nvSpPr>
          <p:cNvPr id="2064" name="Freeform 12"/>
          <p:cNvSpPr>
            <a:spLocks/>
          </p:cNvSpPr>
          <p:nvPr/>
        </p:nvSpPr>
        <p:spPr bwMode="auto">
          <a:xfrm>
            <a:off x="252015" y="1355464"/>
            <a:ext cx="3024188" cy="2099910"/>
          </a:xfrm>
          <a:custGeom>
            <a:avLst/>
            <a:gdLst>
              <a:gd name="T0" fmla="*/ 653120341 w 1896"/>
              <a:gd name="T1" fmla="*/ 0 h 1208"/>
              <a:gd name="T2" fmla="*/ 552640539 w 1896"/>
              <a:gd name="T3" fmla="*/ 2147483647 h 1208"/>
              <a:gd name="T4" fmla="*/ 2147483647 w 1896"/>
              <a:gd name="T5" fmla="*/ 2147483647 h 1208"/>
              <a:gd name="T6" fmla="*/ 0 60000 65536"/>
              <a:gd name="T7" fmla="*/ 0 60000 65536"/>
              <a:gd name="T8" fmla="*/ 0 60000 65536"/>
              <a:gd name="T9" fmla="*/ 0 w 1896"/>
              <a:gd name="T10" fmla="*/ 0 h 1208"/>
              <a:gd name="T11" fmla="*/ 1896 w 1896"/>
              <a:gd name="T12" fmla="*/ 1208 h 1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6" h="1208">
                <a:moveTo>
                  <a:pt x="312" y="0"/>
                </a:moveTo>
                <a:cubicBezTo>
                  <a:pt x="156" y="404"/>
                  <a:pt x="0" y="808"/>
                  <a:pt x="264" y="1008"/>
                </a:cubicBezTo>
                <a:cubicBezTo>
                  <a:pt x="528" y="1208"/>
                  <a:pt x="1624" y="1168"/>
                  <a:pt x="1896" y="1200"/>
                </a:cubicBezTo>
              </a:path>
            </a:pathLst>
          </a:custGeom>
          <a:noFill/>
          <a:ln w="38100" cap="flat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  <p:sp>
        <p:nvSpPr>
          <p:cNvPr id="2065" name="Freeform 13"/>
          <p:cNvSpPr>
            <a:spLocks/>
          </p:cNvSpPr>
          <p:nvPr/>
        </p:nvSpPr>
        <p:spPr bwMode="auto">
          <a:xfrm>
            <a:off x="-168010" y="1523457"/>
            <a:ext cx="3612224" cy="1175949"/>
          </a:xfrm>
          <a:custGeom>
            <a:avLst/>
            <a:gdLst>
              <a:gd name="T0" fmla="*/ 1251278348 w 2192"/>
              <a:gd name="T1" fmla="*/ 0 h 744"/>
              <a:gd name="T2" fmla="*/ 607762877 w 2192"/>
              <a:gd name="T3" fmla="*/ 1282935912 h 744"/>
              <a:gd name="T4" fmla="*/ 2147483647 w 2192"/>
              <a:gd name="T5" fmla="*/ 1480309619 h 744"/>
              <a:gd name="T6" fmla="*/ 0 60000 65536"/>
              <a:gd name="T7" fmla="*/ 0 60000 65536"/>
              <a:gd name="T8" fmla="*/ 0 60000 65536"/>
              <a:gd name="T9" fmla="*/ 0 w 2192"/>
              <a:gd name="T10" fmla="*/ 0 h 744"/>
              <a:gd name="T11" fmla="*/ 2192 w 219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2" h="744">
                <a:moveTo>
                  <a:pt x="560" y="0"/>
                </a:moveTo>
                <a:cubicBezTo>
                  <a:pt x="280" y="252"/>
                  <a:pt x="0" y="504"/>
                  <a:pt x="272" y="624"/>
                </a:cubicBezTo>
                <a:cubicBezTo>
                  <a:pt x="544" y="744"/>
                  <a:pt x="1872" y="704"/>
                  <a:pt x="2192" y="720"/>
                </a:cubicBez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  <p:graphicFrame>
        <p:nvGraphicFramePr>
          <p:cNvPr id="82958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58889"/>
              </p:ext>
            </p:extLst>
          </p:nvPr>
        </p:nvGraphicFramePr>
        <p:xfrm>
          <a:off x="7056437" y="3875356"/>
          <a:ext cx="2898180" cy="2640044"/>
        </p:xfrm>
        <a:graphic>
          <a:graphicData uri="http://schemas.openxmlformats.org/drawingml/2006/table">
            <a:tbl>
              <a:tblPr/>
              <a:tblGrid>
                <a:gridCol w="2898180"/>
              </a:tblGrid>
              <a:tr h="403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1. Ability to identify and credibly communicate engineering knowledge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411" marB="504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218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Situate, in document or presentation, the solution or design in the world of existing engineering, taking into account social, environmental, economic and ethical consequences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Recognize a credible argument (reading)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Construct a credible argument in written or spoken form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to  persuasively present evidence in support of a claim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Organize written or spoken material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to structure overall elements so that their relationship to a main point and to one another is clear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Create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flow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in document or presentation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flow is a logical progression of ideas, sentence to sentence and paragraph to paragraph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806" marR="100806" marT="50411" marB="504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74" name="Freeform 22"/>
          <p:cNvSpPr>
            <a:spLocks/>
          </p:cNvSpPr>
          <p:nvPr/>
        </p:nvSpPr>
        <p:spPr bwMode="auto">
          <a:xfrm>
            <a:off x="6468401" y="2951395"/>
            <a:ext cx="1260078" cy="2057912"/>
          </a:xfrm>
          <a:custGeom>
            <a:avLst/>
            <a:gdLst>
              <a:gd name="T0" fmla="*/ 1059855096 w 688"/>
              <a:gd name="T1" fmla="*/ 2147483647 h 1360"/>
              <a:gd name="T2" fmla="*/ 1722264894 w 688"/>
              <a:gd name="T3" fmla="*/ 391947450 h 1360"/>
              <a:gd name="T4" fmla="*/ 0 w 688"/>
              <a:gd name="T5" fmla="*/ 211048937 h 1360"/>
              <a:gd name="T6" fmla="*/ 0 60000 65536"/>
              <a:gd name="T7" fmla="*/ 0 60000 65536"/>
              <a:gd name="T8" fmla="*/ 0 60000 65536"/>
              <a:gd name="T9" fmla="*/ 0 w 688"/>
              <a:gd name="T10" fmla="*/ 0 h 1360"/>
              <a:gd name="T11" fmla="*/ 688 w 688"/>
              <a:gd name="T12" fmla="*/ 1360 h 1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1360">
                <a:moveTo>
                  <a:pt x="384" y="1360"/>
                </a:moveTo>
                <a:cubicBezTo>
                  <a:pt x="536" y="888"/>
                  <a:pt x="688" y="416"/>
                  <a:pt x="624" y="208"/>
                </a:cubicBezTo>
                <a:cubicBezTo>
                  <a:pt x="560" y="0"/>
                  <a:pt x="104" y="128"/>
                  <a:pt x="0" y="112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4680272" y="611485"/>
            <a:ext cx="5184576" cy="33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 smtClean="0"/>
              <a:t>Mapping Indicators to Existing Evaluation (UofT)</a:t>
            </a:r>
            <a:endParaRPr lang="en-US" sz="1500" b="1" dirty="0"/>
          </a:p>
        </p:txBody>
      </p:sp>
      <p:sp>
        <p:nvSpPr>
          <p:cNvPr id="2076" name="Freeform 27"/>
          <p:cNvSpPr>
            <a:spLocks/>
          </p:cNvSpPr>
          <p:nvPr/>
        </p:nvSpPr>
        <p:spPr bwMode="auto">
          <a:xfrm>
            <a:off x="6708166" y="5301545"/>
            <a:ext cx="476030" cy="502228"/>
          </a:xfrm>
          <a:custGeom>
            <a:avLst/>
            <a:gdLst>
              <a:gd name="T0" fmla="*/ 685482391 w 272"/>
              <a:gd name="T1" fmla="*/ 493950071 h 287"/>
              <a:gd name="T2" fmla="*/ 456147481 w 272"/>
              <a:gd name="T3" fmla="*/ 37801505 h 287"/>
              <a:gd name="T4" fmla="*/ 0 w 272"/>
              <a:gd name="T5" fmla="*/ 723283147 h 287"/>
              <a:gd name="T6" fmla="*/ 0 60000 65536"/>
              <a:gd name="T7" fmla="*/ 0 60000 65536"/>
              <a:gd name="T8" fmla="*/ 0 60000 65536"/>
              <a:gd name="T9" fmla="*/ 0 w 272"/>
              <a:gd name="T10" fmla="*/ 0 h 287"/>
              <a:gd name="T11" fmla="*/ 272 w 272"/>
              <a:gd name="T12" fmla="*/ 287 h 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87">
                <a:moveTo>
                  <a:pt x="272" y="196"/>
                </a:moveTo>
                <a:cubicBezTo>
                  <a:pt x="249" y="98"/>
                  <a:pt x="226" y="0"/>
                  <a:pt x="181" y="15"/>
                </a:cubicBezTo>
                <a:cubicBezTo>
                  <a:pt x="136" y="30"/>
                  <a:pt x="30" y="242"/>
                  <a:pt x="0" y="287"/>
                </a:cubicBezTo>
              </a:path>
            </a:pathLst>
          </a:custGeom>
          <a:noFill/>
          <a:ln w="38100" cap="flat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  <p:sp>
        <p:nvSpPr>
          <p:cNvPr id="2077" name="Freeform 28"/>
          <p:cNvSpPr>
            <a:spLocks/>
          </p:cNvSpPr>
          <p:nvPr/>
        </p:nvSpPr>
        <p:spPr bwMode="auto">
          <a:xfrm>
            <a:off x="5834862" y="5077554"/>
            <a:ext cx="1414088" cy="566976"/>
          </a:xfrm>
          <a:custGeom>
            <a:avLst/>
            <a:gdLst>
              <a:gd name="T0" fmla="*/ 1943041469 w 808"/>
              <a:gd name="T1" fmla="*/ 816530516 h 324"/>
              <a:gd name="T2" fmla="*/ 1713706526 w 808"/>
              <a:gd name="T3" fmla="*/ 17640300 h 324"/>
              <a:gd name="T4" fmla="*/ 0 w 808"/>
              <a:gd name="T5" fmla="*/ 703124321 h 324"/>
              <a:gd name="T6" fmla="*/ 0 60000 65536"/>
              <a:gd name="T7" fmla="*/ 0 60000 65536"/>
              <a:gd name="T8" fmla="*/ 0 60000 65536"/>
              <a:gd name="T9" fmla="*/ 0 w 808"/>
              <a:gd name="T10" fmla="*/ 0 h 324"/>
              <a:gd name="T11" fmla="*/ 808 w 808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" h="324">
                <a:moveTo>
                  <a:pt x="771" y="324"/>
                </a:moveTo>
                <a:cubicBezTo>
                  <a:pt x="789" y="169"/>
                  <a:pt x="808" y="14"/>
                  <a:pt x="680" y="7"/>
                </a:cubicBezTo>
                <a:cubicBezTo>
                  <a:pt x="552" y="0"/>
                  <a:pt x="113" y="234"/>
                  <a:pt x="0" y="279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  <p:sp>
        <p:nvSpPr>
          <p:cNvPr id="2078" name="Freeform 29"/>
          <p:cNvSpPr>
            <a:spLocks/>
          </p:cNvSpPr>
          <p:nvPr/>
        </p:nvSpPr>
        <p:spPr bwMode="auto">
          <a:xfrm>
            <a:off x="6230387" y="5643165"/>
            <a:ext cx="953764" cy="437650"/>
          </a:xfrm>
          <a:custGeom>
            <a:avLst/>
            <a:gdLst>
              <a:gd name="T0" fmla="*/ 1373485779 w 590"/>
              <a:gd name="T1" fmla="*/ 897175714 h 356"/>
              <a:gd name="T2" fmla="*/ 1257557052 w 590"/>
              <a:gd name="T3" fmla="*/ 95765929 h 356"/>
              <a:gd name="T4" fmla="*/ 0 w 590"/>
              <a:gd name="T5" fmla="*/ 325100938 h 356"/>
              <a:gd name="T6" fmla="*/ 0 60000 65536"/>
              <a:gd name="T7" fmla="*/ 0 60000 65536"/>
              <a:gd name="T8" fmla="*/ 0 60000 65536"/>
              <a:gd name="T9" fmla="*/ 0 w 590"/>
              <a:gd name="T10" fmla="*/ 0 h 356"/>
              <a:gd name="T11" fmla="*/ 590 w 590"/>
              <a:gd name="T12" fmla="*/ 356 h 356"/>
              <a:gd name="connsiteX0" fmla="*/ 9237 w 9260"/>
              <a:gd name="connsiteY0" fmla="*/ 6399 h 6565"/>
              <a:gd name="connsiteX1" fmla="*/ 3819 w 9260"/>
              <a:gd name="connsiteY1" fmla="*/ 6413 h 6565"/>
              <a:gd name="connsiteX2" fmla="*/ 0 w 9260"/>
              <a:gd name="connsiteY2" fmla="*/ 23 h 6565"/>
              <a:gd name="connsiteX0" fmla="*/ 9975 w 9975"/>
              <a:gd name="connsiteY0" fmla="*/ 9746 h 10701"/>
              <a:gd name="connsiteX1" fmla="*/ 4124 w 9975"/>
              <a:gd name="connsiteY1" fmla="*/ 9767 h 10701"/>
              <a:gd name="connsiteX2" fmla="*/ 0 w 9975"/>
              <a:gd name="connsiteY2" fmla="*/ 34 h 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" h="10701">
                <a:moveTo>
                  <a:pt x="9975" y="9746"/>
                </a:moveTo>
                <a:cubicBezTo>
                  <a:pt x="6188" y="10569"/>
                  <a:pt x="5789" y="11394"/>
                  <a:pt x="4124" y="9767"/>
                </a:cubicBezTo>
                <a:cubicBezTo>
                  <a:pt x="2458" y="8142"/>
                  <a:pt x="1519" y="-609"/>
                  <a:pt x="0" y="34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8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4" grpId="0" animBg="1"/>
      <p:bldP spid="2065" grpId="0" animBg="1"/>
      <p:bldP spid="2074" grpId="0" animBg="1"/>
      <p:bldP spid="2076" grpId="0" animBg="1"/>
      <p:bldP spid="2077" grpId="0" animBg="1"/>
      <p:bldP spid="20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Old Evaluation Form (UBC)</a:t>
            </a:r>
            <a:endParaRPr lang="en-CA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6" y="1475581"/>
            <a:ext cx="9500974" cy="5309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3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784" y="302737"/>
            <a:ext cx="9433047" cy="1259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New Prototype Evaluation Rubric</a:t>
            </a:r>
            <a:endParaRPr lang="en-CA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475581"/>
            <a:ext cx="92202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1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784" y="302737"/>
            <a:ext cx="9433047" cy="1259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Peer Evaluation Rubric</a:t>
            </a:r>
            <a:endParaRPr lang="en-CA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051645"/>
            <a:ext cx="95440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784" y="302737"/>
            <a:ext cx="9433047" cy="1259946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Presentation Evaluation Rubric (UBC)</a:t>
            </a:r>
            <a:endParaRPr lang="en-CA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6" y="1475581"/>
            <a:ext cx="98202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Survey (UBC)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552417"/>
            <a:ext cx="8836124" cy="53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Summary: Assessments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31565"/>
            <a:ext cx="9070975" cy="6029325"/>
          </a:xfrm>
        </p:spPr>
        <p:txBody>
          <a:bodyPr>
            <a:normAutofit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Determine how indicators will be assessed (reports, presentations, observation, etc.)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Direct assessment and indirect assessment can be useful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Rubrics can help to increase reliability and validity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Consider embedded questions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Set tests, exams, quizzes, etc. such that specific questions are linked to specific indicators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Record marks separately by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3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58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Outcomes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6934898" y="5456574"/>
            <a:ext cx="2065854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Mapping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Points)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Program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&amp;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145091" y="3563813"/>
            <a:ext cx="2053337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Analysis and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Interpretation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138833" y="5436021"/>
            <a:ext cx="4975775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and Collecting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95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503667"/>
            <a:ext cx="9072563" cy="1259946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Now that we have data… analyze and evaluate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CA" dirty="0"/>
              <a:t>Organize data in a meaningful way that allows you to identify strengths, trouble spots, trends,…</a:t>
            </a:r>
          </a:p>
          <a:p>
            <a:pPr marL="457200" indent="-457200"/>
            <a:r>
              <a:rPr lang="en-CA" dirty="0" smtClean="0"/>
              <a:t>Not a “checklist” or “hoop jumping” exercise</a:t>
            </a:r>
          </a:p>
          <a:p>
            <a:pPr marL="457200" indent="-457200"/>
            <a:r>
              <a:rPr lang="en-CA" dirty="0" smtClean="0"/>
              <a:t>Look for how many students are meeting program expectations</a:t>
            </a:r>
          </a:p>
          <a:p>
            <a:pPr marL="457200" indent="-457200"/>
            <a:r>
              <a:rPr lang="en-CA" dirty="0" smtClean="0"/>
              <a:t>Look for validity and reliability in your assessments</a:t>
            </a:r>
          </a:p>
          <a:p>
            <a:pPr marL="457200" indent="-457200"/>
            <a:endParaRPr lang="en-CA" dirty="0" smtClean="0"/>
          </a:p>
          <a:p>
            <a:pPr marL="457200" indent="-457200"/>
            <a:r>
              <a:rPr lang="en-CA" dirty="0" smtClean="0"/>
              <a:t>Some examples…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DD535BE-1CF3-46D4-A177-871ADCD51461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59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682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from this workshop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Slides and online resources are posted on the EGAD </a:t>
            </a:r>
            <a:r>
              <a:rPr lang="en-US" sz="3200" dirty="0">
                <a:solidFill>
                  <a:srgbClr val="000000"/>
                </a:solidFill>
              </a:rPr>
              <a:t>website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http://egad.engineering.queensu.ca</a:t>
            </a:r>
            <a:endParaRPr lang="en-US" sz="32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More detail at the end of the session</a:t>
            </a:r>
          </a:p>
          <a:p>
            <a:pPr marL="0" indent="0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marL="0" indent="0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Feel free to ask questions throughout the session</a:t>
            </a:r>
            <a:endParaRPr lang="en-US" sz="3200" dirty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984DE-B83E-4A27-9493-5E1D4D13CFB2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4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95682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Histograms for Lifelong learning (Queens)</a:t>
            </a:r>
            <a:endParaRPr lang="en-CA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4BC6-B1BB-499F-8D0A-6287499B54F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02530"/>
              </p:ext>
            </p:extLst>
          </p:nvPr>
        </p:nvGraphicFramePr>
        <p:xfrm>
          <a:off x="647824" y="6228109"/>
          <a:ext cx="8051800" cy="1080121"/>
        </p:xfrm>
        <a:graphic>
          <a:graphicData uri="http://schemas.openxmlformats.org/drawingml/2006/table">
            <a:tbl>
              <a:tblPr/>
              <a:tblGrid>
                <a:gridCol w="685800"/>
                <a:gridCol w="7366000"/>
              </a:tblGrid>
              <a:tr h="42433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Uses information effectively, ethically, and legally to accomplish a specific purpose, including clear attribution of Information sources.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Identifies a specific learning need or knowledge gap.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Identifies appropriate technical literature and other information sources to meet a need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6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3.12-FY6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effectLst/>
                          <a:latin typeface="Arial"/>
                        </a:rPr>
                        <a:t>Critically evaluates the procured information for authority, currency, and objectivity.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44575"/>
            <a:ext cx="8783637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2737"/>
            <a:ext cx="10080624" cy="1259946"/>
          </a:xfrm>
        </p:spPr>
        <p:txBody>
          <a:bodyPr>
            <a:noAutofit/>
          </a:bodyPr>
          <a:lstStyle/>
          <a:p>
            <a:r>
              <a:rPr lang="en-CA" sz="3600" dirty="0" smtClean="0"/>
              <a:t>Could look for trends over time (Queens)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64" y="1693440"/>
            <a:ext cx="89281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667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Could look at performance by student (Queens)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3" y="2123653"/>
            <a:ext cx="9142413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6" y="1908648"/>
            <a:ext cx="90805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Histogram for Communication (UofT)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511920" y="2898325"/>
            <a:ext cx="7848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3808" y="1403573"/>
            <a:ext cx="907300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latin typeface="+mn-lt"/>
              </a:rPr>
              <a:t>Percentage of students who meet or exceed performance expectations in indicators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2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3" y="1916338"/>
            <a:ext cx="9070975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Histogram for Communication (UofT)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83457" y="2898323"/>
            <a:ext cx="7848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8" y="1403573"/>
            <a:ext cx="907300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latin typeface="+mn-lt"/>
              </a:rPr>
              <a:t>Percentage of students who meet or exceed performance expectations in indicators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6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504031" y="590769"/>
            <a:ext cx="9072563" cy="9568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63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/>
              <a:t>Histograms / Summary for Design (UBC)</a:t>
            </a:r>
            <a:endParaRPr lang="en-C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9" y="4067868"/>
            <a:ext cx="75438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4" y="1343719"/>
            <a:ext cx="75342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2B68-94E2-40E0-9D23-2030F7E6D72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3339110"/>
            <a:ext cx="2880000" cy="3496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5236088"/>
            <a:ext cx="2880000" cy="1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0" y="5364013"/>
            <a:ext cx="2880000" cy="14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3339111"/>
            <a:ext cx="2880000" cy="1624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0" y="3339111"/>
            <a:ext cx="2880000" cy="1792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4031" y="719691"/>
            <a:ext cx="9072563" cy="125994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10076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Summary: Analysis and interpretation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031" y="2195661"/>
            <a:ext cx="9072563" cy="4413287"/>
          </a:xfrm>
          <a:prstGeom prst="rect">
            <a:avLst/>
          </a:prstGeom>
        </p:spPr>
        <p:txBody>
          <a:bodyPr/>
          <a:lstStyle>
            <a:lvl1pPr marL="377861" indent="-377861" algn="l" defTabSz="1007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699" indent="-314883" algn="l" defTabSz="1007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539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352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167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0982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797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612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426" indent="-251908" algn="l" defTabSz="1007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Present data in a way that is meaningful and useful to you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12446" y="5553910"/>
            <a:ext cx="2485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19691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Summary: Analysis and interpretation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339676"/>
            <a:ext cx="9072563" cy="4413287"/>
          </a:xfrm>
        </p:spPr>
        <p:txBody>
          <a:bodyPr/>
          <a:lstStyle/>
          <a:p>
            <a:r>
              <a:rPr lang="en-CA" dirty="0" smtClean="0"/>
              <a:t>Use measured data to evaluate how well students are meeting expectations</a:t>
            </a:r>
            <a:endParaRPr lang="en-CA" dirty="0"/>
          </a:p>
          <a:p>
            <a:r>
              <a:rPr lang="en-CA" dirty="0" smtClean="0"/>
              <a:t>Consider how valid and reliable data is</a:t>
            </a:r>
          </a:p>
          <a:p>
            <a:r>
              <a:rPr lang="en-CA" dirty="0" smtClean="0"/>
              <a:t>Look for strengths, weaknesses, trends,…</a:t>
            </a:r>
          </a:p>
          <a:p>
            <a:endParaRPr lang="en-CA" dirty="0" smtClean="0"/>
          </a:p>
          <a:p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Questions/comments?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83146"/>
            <a:ext cx="9070975" cy="560387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68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Outcomes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6934898" y="5456574"/>
            <a:ext cx="2065854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Mapping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Points)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&amp;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145091" y="1653393"/>
            <a:ext cx="2053337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Create a Program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138833" y="5436021"/>
            <a:ext cx="4975775" cy="136815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and Collecting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61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Schedule Options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Collect data every year as part of normal course operation, assess at regular intervals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Staggered multi-year cycle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Year 1: Gather data on 4 attributes (Group A)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Year 2: Analyze data on Group A, gather data on 4 more attributes (Group B)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Year 3: Make curriculum changes for Group A, analyze Group B, gather data on Group C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Etc.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Follow cohorts through program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1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0508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Context: CEAB Criterion 3.1 &amp; 3.2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896296" y="2267669"/>
            <a:ext cx="4859016" cy="5112568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3.1:  Graduates of a program possess the 12 attributes</a:t>
            </a:r>
          </a:p>
          <a:p>
            <a:pPr marL="0" indent="0" eaLnBrk="1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0" indent="0" eaLnBrk="1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3.2: </a:t>
            </a:r>
            <a:r>
              <a:rPr lang="en-US" sz="2800" dirty="0"/>
              <a:t> </a:t>
            </a:r>
            <a:r>
              <a:rPr lang="en-US" sz="2800" dirty="0" smtClean="0"/>
              <a:t>Continual program improvement processes in place using results of graduate attribute assessment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729347"/>
            <a:ext cx="4320480" cy="557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36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Who is involved in process?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Who coordinates? Someone in Dean’s office? Coordination with programs?</a:t>
            </a:r>
          </a:p>
          <a:p>
            <a:r>
              <a:rPr lang="en-CA" dirty="0" smtClean="0"/>
              <a:t>What bodies have primary responsibility for creating indicators, curriculum mapping, data gathering/collating, analysis, and curriculum changes? </a:t>
            </a:r>
          </a:p>
          <a:p>
            <a:r>
              <a:rPr lang="en-CA" dirty="0" smtClean="0"/>
              <a:t>Who keeps process moving along – reminding instructors, collating data, etc.?</a:t>
            </a:r>
          </a:p>
          <a:p>
            <a:r>
              <a:rPr lang="en-CA" dirty="0" smtClean="0"/>
              <a:t>Are changes needed in faculty regulations/policies/workload expectations?</a:t>
            </a:r>
          </a:p>
          <a:p>
            <a:r>
              <a:rPr lang="en-CA" dirty="0" smtClean="0"/>
              <a:t>Which stakeholders need to be involved? Administration, faculty, students, staff, alumni, …?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Program-wide assessment process flow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Graduate Attribute Development (EGAD) Project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fld id="{03375C4F-F02C-448D-AAC4-DF8B2EEDF3F9}" type="slidenum">
              <a:rPr lang="en-US" smtClean="0"/>
              <a:pPr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t>71</a:t>
            </a:fld>
            <a:endParaRPr lang="en-US" smtClean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934898" y="1721685"/>
            <a:ext cx="2065854" cy="2850239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Defining Purpose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and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934898" y="5436021"/>
            <a:ext cx="2065853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 Mapping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(Identifying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Assessment Points)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048754" y="3563813"/>
            <a:ext cx="2065854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1138833" y="5436021"/>
            <a:ext cx="4975775" cy="1368152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Identifying and Collecting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174258" y="3563813"/>
            <a:ext cx="2065854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Analysis and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Interpretation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138833" y="1653393"/>
            <a:ext cx="2065854" cy="1079500"/>
          </a:xfrm>
          <a:prstGeom prst="flowChartProcess">
            <a:avLst/>
          </a:prstGeom>
          <a:gradFill>
            <a:gsLst>
              <a:gs pos="0">
                <a:srgbClr val="640064">
                  <a:alpha val="50000"/>
                </a:srgbClr>
              </a:gs>
              <a:gs pos="100000">
                <a:srgbClr val="640064"/>
              </a:gs>
            </a:gsLst>
            <a:path path="circle">
              <a:fillToRect l="50000" t="50000" r="50000" b="50000"/>
            </a:path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Create a Program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7779794" y="4742908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6252691" y="596046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5400000">
            <a:off x="1925553" y="4844359"/>
            <a:ext cx="563264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983729" y="2912281"/>
            <a:ext cx="376062" cy="539750"/>
          </a:xfrm>
          <a:prstGeom prst="up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779794" y="1048051"/>
            <a:ext cx="376061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flipH="1">
            <a:off x="3365323" y="2012962"/>
            <a:ext cx="539750" cy="360362"/>
          </a:xfrm>
          <a:prstGeom prst="lef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76216" y="1692225"/>
            <a:ext cx="1979613" cy="1079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Program &amp; Course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Improvement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264448" y="2051645"/>
            <a:ext cx="539750" cy="360363"/>
          </a:xfrm>
          <a:prstGeom prst="rightArrow">
            <a:avLst>
              <a:gd name="adj1" fmla="val 50000"/>
              <a:gd name="adj2" fmla="val 37445"/>
            </a:avLst>
          </a:prstGeom>
          <a:solidFill>
            <a:schemeClr val="bg1"/>
          </a:solidFill>
          <a:ln w="1905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3" grpId="0" animBg="1"/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75675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CA" dirty="0"/>
              <a:t>Engineering Graduate Attribute Development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031161"/>
            <a:ext cx="9072563" cy="4989036"/>
          </a:xfrm>
        </p:spPr>
        <p:txBody>
          <a:bodyPr/>
          <a:lstStyle/>
          <a:p>
            <a:r>
              <a:rPr lang="en-CA" dirty="0" smtClean="0"/>
              <a:t>Developing resources and training for faculty and administration on continuous program improvement processes</a:t>
            </a:r>
          </a:p>
          <a:p>
            <a:r>
              <a:rPr lang="en-CA" dirty="0" smtClean="0"/>
              <a:t>Composed of engineering educators and educational developers across Canada, and sponsored by deans of engineering (NCDEAS)</a:t>
            </a:r>
          </a:p>
          <a:p>
            <a:r>
              <a:rPr lang="en-CA" dirty="0" smtClean="0"/>
              <a:t>Working collaboratively with CEAB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materials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403573"/>
            <a:ext cx="94773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8064" y="7060220"/>
            <a:ext cx="5579797" cy="5167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http://egad.engineering.queensu.ca</a:t>
            </a:r>
          </a:p>
        </p:txBody>
      </p:sp>
    </p:spTree>
    <p:extLst>
      <p:ext uri="{BB962C8B-B14F-4D97-AF65-F5344CB8AC3E}">
        <p14:creationId xmlns:p14="http://schemas.microsoft.com/office/powerpoint/2010/main" val="7981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materials: samples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4"/>
          <a:stretch/>
        </p:blipFill>
        <p:spPr bwMode="auto">
          <a:xfrm>
            <a:off x="358775" y="1614591"/>
            <a:ext cx="9363075" cy="54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8064" y="7060220"/>
            <a:ext cx="5579797" cy="5167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http://egad.engineering.queensu.ca</a:t>
            </a:r>
          </a:p>
        </p:txBody>
      </p:sp>
    </p:spTree>
    <p:extLst>
      <p:ext uri="{BB962C8B-B14F-4D97-AF65-F5344CB8AC3E}">
        <p14:creationId xmlns:p14="http://schemas.microsoft.com/office/powerpoint/2010/main" val="28613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95682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Online materials: Questionnaires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6056" y="7042930"/>
            <a:ext cx="5579797" cy="5167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http://egad.engineering.queensu.ca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127905"/>
            <a:ext cx="57626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materials: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/>
        </p:blipFill>
        <p:spPr bwMode="auto">
          <a:xfrm>
            <a:off x="273050" y="1403573"/>
            <a:ext cx="9534525" cy="588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8064" y="7060220"/>
            <a:ext cx="5579797" cy="5167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http://egad.engineering.queensu.ca</a:t>
            </a:r>
          </a:p>
        </p:txBody>
      </p:sp>
    </p:spTree>
    <p:extLst>
      <p:ext uri="{BB962C8B-B14F-4D97-AF65-F5344CB8AC3E}">
        <p14:creationId xmlns:p14="http://schemas.microsoft.com/office/powerpoint/2010/main" val="38424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667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visitors will be looking for evidence of progress towards: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031161"/>
            <a:ext cx="9072563" cy="4989036"/>
          </a:xfrm>
        </p:spPr>
        <p:txBody>
          <a:bodyPr/>
          <a:lstStyle/>
          <a:p>
            <a:r>
              <a:rPr lang="en-US" sz="3200" dirty="0" smtClean="0"/>
              <a:t>Timing of data collection and analysis is clear, and continuous (cyclic).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Analysis is high quality and addresses the data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Improvement plan aligns with the analysis and data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Improvement plan is implemented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800" dirty="0" smtClean="0"/>
              <a:t>General advice - Revisited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Capitalize on what you're already doing: innovators, first adopters, experimenters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Start from the question “what do we want to know to improve our program”, rather than “what does CEAB want us to do” – think of this as self-directed learning!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Don't generate reams of data that you don't know what to do with: create </a:t>
            </a:r>
            <a:r>
              <a:rPr lang="en-US" i="1" dirty="0" smtClean="0"/>
              <a:t>information</a:t>
            </a:r>
            <a:r>
              <a:rPr lang="en-US" dirty="0" smtClean="0"/>
              <a:t>, not </a:t>
            </a:r>
            <a:r>
              <a:rPr lang="en-US" i="1" dirty="0" smtClean="0"/>
              <a:t>data</a:t>
            </a:r>
          </a:p>
          <a:p>
            <a:pPr marL="431800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Dean/chair support can help encourage large scale curriculum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 and discussion?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Graduate Attribute Development (EGAD)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314F-006B-4606-9226-2E7A2606274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05085"/>
            <a:ext cx="9070975" cy="598488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Context: CEAB Compliance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8288" y="7285038"/>
            <a:ext cx="4778375" cy="274637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dirty="0" smtClean="0"/>
              <a:t>Engineering Graduate Attribute Development (EGAD)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73426-6DEB-4E18-827B-69449BFFB5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729347"/>
            <a:ext cx="4320480" cy="557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64" y="1763613"/>
            <a:ext cx="4968330" cy="5023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/>
              <a:t>“While </a:t>
            </a:r>
            <a:r>
              <a:rPr lang="en-CA" sz="2800" dirty="0"/>
              <a:t>programs are expected to provide evidence to </a:t>
            </a:r>
            <a:r>
              <a:rPr lang="en-CA" sz="2800" dirty="0" smtClean="0"/>
              <a:t>demonstrate compliance </a:t>
            </a:r>
            <a:r>
              <a:rPr lang="en-CA" sz="2800" dirty="0"/>
              <a:t>with this criterion, a transition and development </a:t>
            </a:r>
            <a:r>
              <a:rPr lang="en-CA" sz="2800" dirty="0" smtClean="0"/>
              <a:t>period will </a:t>
            </a:r>
            <a:r>
              <a:rPr lang="en-CA" sz="2800" dirty="0"/>
              <a:t>be allowed. </a:t>
            </a:r>
            <a:r>
              <a:rPr lang="en-CA" sz="2800" b="1" dirty="0"/>
              <a:t>Starting in June 2015, the Accreditation Board </a:t>
            </a:r>
            <a:r>
              <a:rPr lang="en-CA" sz="2800" b="1" dirty="0" smtClean="0"/>
              <a:t>will make </a:t>
            </a:r>
            <a:r>
              <a:rPr lang="en-CA" sz="2800" b="1" dirty="0"/>
              <a:t>decisions about compliance with the Graduate Attribute </a:t>
            </a:r>
            <a:r>
              <a:rPr lang="en-CA" sz="2800" b="1" dirty="0" smtClean="0"/>
              <a:t>criteria.  </a:t>
            </a:r>
            <a:r>
              <a:rPr lang="en-CA" sz="2800" dirty="0" smtClean="0"/>
              <a:t>Deficiencies </a:t>
            </a:r>
            <a:r>
              <a:rPr lang="en-CA" sz="2800" dirty="0"/>
              <a:t>may be assessed in cases of non-compliance</a:t>
            </a:r>
            <a:r>
              <a:rPr lang="en-CA" sz="2800" dirty="0" smtClean="0"/>
              <a:t>.”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57106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395461"/>
            <a:ext cx="9070975" cy="1406301"/>
          </a:xfrm>
        </p:spPr>
        <p:txBody>
          <a:bodyPr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International agreement for outcomes assessment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907629"/>
            <a:ext cx="9070975" cy="5237833"/>
          </a:xfrm>
        </p:spPr>
        <p:txBody>
          <a:bodyPr>
            <a:normAutofit/>
          </a:bodyPr>
          <a:lstStyle/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Accreditation bodies in countries who are signatories to the </a:t>
            </a:r>
            <a:r>
              <a:rPr lang="en-US" sz="3200" b="1" dirty="0" smtClean="0"/>
              <a:t>Washington Accord</a:t>
            </a:r>
            <a:r>
              <a:rPr lang="en-US" sz="3200" dirty="0" smtClean="0"/>
              <a:t> use outcomes-based assessment</a:t>
            </a:r>
          </a:p>
          <a:p>
            <a:pPr marL="431800" indent="-323850" eaLnBrk="1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Washington Accord</a:t>
            </a:r>
            <a:r>
              <a:rPr lang="en-US" sz="3200" dirty="0"/>
              <a:t> </a:t>
            </a:r>
            <a:r>
              <a:rPr lang="en-US" sz="3200" dirty="0" smtClean="0"/>
              <a:t>allows substantial equivalency of graduates from: 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Australia			</a:t>
            </a:r>
            <a:r>
              <a:rPr lang="en-US" sz="2800" dirty="0" smtClean="0">
                <a:sym typeface="Wingdings"/>
              </a:rPr>
              <a:t> </a:t>
            </a:r>
            <a:r>
              <a:rPr lang="en-US" sz="2800" dirty="0" smtClean="0"/>
              <a:t>Canada		</a:t>
            </a:r>
            <a:r>
              <a:rPr lang="en-US" dirty="0">
                <a:sym typeface="Wingdings"/>
              </a:rPr>
              <a:t> </a:t>
            </a:r>
            <a:r>
              <a:rPr lang="en-US" dirty="0"/>
              <a:t>Chinese Taipei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Hong Kong		</a:t>
            </a:r>
            <a:r>
              <a:rPr lang="en-US" dirty="0" smtClean="0">
                <a:sym typeface="Wingdings"/>
              </a:rPr>
              <a:t> </a:t>
            </a:r>
            <a:r>
              <a:rPr lang="en-US" dirty="0" smtClean="0"/>
              <a:t>Japan		</a:t>
            </a:r>
            <a:r>
              <a:rPr lang="en-US" dirty="0" smtClean="0">
                <a:sym typeface="Wingdings"/>
              </a:rPr>
              <a:t></a:t>
            </a:r>
            <a:r>
              <a:rPr lang="en-US" dirty="0" smtClean="0"/>
              <a:t> </a:t>
            </a:r>
            <a:r>
              <a:rPr lang="en-US" dirty="0"/>
              <a:t>Korea</a:t>
            </a:r>
            <a:endParaRPr lang="en-US" sz="2800" dirty="0" smtClean="0"/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New Zealand	</a:t>
            </a:r>
            <a:r>
              <a:rPr lang="en-US" dirty="0" smtClean="0">
                <a:sym typeface="Wingdings"/>
              </a:rPr>
              <a:t> 	 </a:t>
            </a:r>
            <a:r>
              <a:rPr lang="en-US" dirty="0"/>
              <a:t>Rep. </a:t>
            </a:r>
            <a:r>
              <a:rPr lang="en-US" dirty="0" smtClean="0"/>
              <a:t>Ireland</a:t>
            </a:r>
            <a:r>
              <a:rPr lang="en-US" dirty="0" smtClean="0">
                <a:sym typeface="Wingdings"/>
              </a:rPr>
              <a:t> 	</a:t>
            </a:r>
            <a:r>
              <a:rPr lang="en-US" dirty="0" smtClean="0"/>
              <a:t> </a:t>
            </a:r>
            <a:r>
              <a:rPr lang="en-US" dirty="0"/>
              <a:t>Singapore			</a:t>
            </a:r>
          </a:p>
          <a:p>
            <a:pPr marL="872638" lvl="1" indent="-323850"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South </a:t>
            </a:r>
            <a:r>
              <a:rPr lang="en-US" sz="2800" dirty="0" smtClean="0"/>
              <a:t>Africa		</a:t>
            </a:r>
            <a:r>
              <a:rPr lang="en-US" dirty="0" smtClean="0">
                <a:sym typeface="Wingdings"/>
              </a:rPr>
              <a:t> </a:t>
            </a:r>
            <a:r>
              <a:rPr lang="en-US" sz="2800" dirty="0" smtClean="0"/>
              <a:t>UK	</a:t>
            </a:r>
            <a:r>
              <a:rPr lang="en-US" dirty="0" smtClean="0">
                <a:sym typeface="Wingdings"/>
              </a:rPr>
              <a:t> 		 </a:t>
            </a:r>
            <a:r>
              <a:rPr lang="en-US" sz="2800" dirty="0" smtClean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73120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15930</TotalTime>
  <Words>5084</Words>
  <Application>Microsoft Office PowerPoint</Application>
  <PresentationFormat>Custom</PresentationFormat>
  <Paragraphs>1094</Paragraphs>
  <Slides>79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Continuous Program Improvement for Accreditation</vt:lpstr>
      <vt:lpstr>12 Graduate Attributes</vt:lpstr>
      <vt:lpstr>Objectives</vt:lpstr>
      <vt:lpstr>Engineering Graduate Attribute Development (EGAD) Project</vt:lpstr>
      <vt:lpstr>Disclaimers</vt:lpstr>
      <vt:lpstr>Material from this workshop</vt:lpstr>
      <vt:lpstr>Context: CEAB Criterion 3.1 &amp; 3.2</vt:lpstr>
      <vt:lpstr>Context: CEAB Compliance</vt:lpstr>
      <vt:lpstr>International agreement for outcomes assessment</vt:lpstr>
      <vt:lpstr>Starting point:</vt:lpstr>
      <vt:lpstr>Graduate Attribute Assessment</vt:lpstr>
      <vt:lpstr>Inputs and Outcomes</vt:lpstr>
      <vt:lpstr>Inputs and Outcomes</vt:lpstr>
      <vt:lpstr>General advice</vt:lpstr>
      <vt:lpstr>Program-wide assessment process flow</vt:lpstr>
      <vt:lpstr>Program-wide assessment process flow</vt:lpstr>
      <vt:lpstr>Purpose and Outcomes</vt:lpstr>
      <vt:lpstr>How do we assess:</vt:lpstr>
      <vt:lpstr>E.g. assess lifelong learning</vt:lpstr>
      <vt:lpstr>Indicators: examples</vt:lpstr>
      <vt:lpstr>Indicators: examples</vt:lpstr>
      <vt:lpstr>Establishing Indicators</vt:lpstr>
      <vt:lpstr>Indicators</vt:lpstr>
      <vt:lpstr>Developing Indicators Using Taxonomies</vt:lpstr>
      <vt:lpstr>Bloom’s Taxonomy</vt:lpstr>
      <vt:lpstr>Procedural Taxonomy</vt:lpstr>
      <vt:lpstr>E.g.: Design Attribute (UBC, adapted from Queens)</vt:lpstr>
      <vt:lpstr>E.g. leveled indicators by changing verbs and context (Queen’s)</vt:lpstr>
      <vt:lpstr>E.g. leveled indicators by changing verbs and context (Queen’s)</vt:lpstr>
      <vt:lpstr>E.g.: Communication Attribute (UofT)</vt:lpstr>
      <vt:lpstr>Sample indicators</vt:lpstr>
      <vt:lpstr>Implications</vt:lpstr>
      <vt:lpstr>Summary: Program objectives</vt:lpstr>
      <vt:lpstr>Program-wide assessment process flow</vt:lpstr>
      <vt:lpstr>Program mapping</vt:lpstr>
      <vt:lpstr>Assessment mapping</vt:lpstr>
      <vt:lpstr>Curriculum Mapping</vt:lpstr>
      <vt:lpstr>Example: ITU Analysis (UofC)</vt:lpstr>
      <vt:lpstr>Example: Mapping to Assessments (UofT)</vt:lpstr>
      <vt:lpstr>Example: Mapping to Courses (UBC)</vt:lpstr>
      <vt:lpstr>Assessment Mapping to Courses (UBC)</vt:lpstr>
      <vt:lpstr>Summary: Program Mapping</vt:lpstr>
      <vt:lpstr>Program-wide assessment process flow</vt:lpstr>
      <vt:lpstr>Why not use grades to assess outcomes?</vt:lpstr>
      <vt:lpstr>Assessment Tools</vt:lpstr>
      <vt:lpstr>Some Assessment Tools</vt:lpstr>
      <vt:lpstr>Selecting Assessments</vt:lpstr>
      <vt:lpstr>Examples: Standardized Tests and Embedded Questions</vt:lpstr>
      <vt:lpstr>Rubrics</vt:lpstr>
      <vt:lpstr>PowerPoint Presentation</vt:lpstr>
      <vt:lpstr>PowerPoint Presentation</vt:lpstr>
      <vt:lpstr>Old Evaluation Form (UBC)</vt:lpstr>
      <vt:lpstr>New Prototype Evaluation Rubric</vt:lpstr>
      <vt:lpstr>Peer Evaluation Rubric</vt:lpstr>
      <vt:lpstr>Presentation Evaluation Rubric (UBC)</vt:lpstr>
      <vt:lpstr>Student Survey (UBC)</vt:lpstr>
      <vt:lpstr>Summary: Assessments</vt:lpstr>
      <vt:lpstr>Program-wide assessment process flow</vt:lpstr>
      <vt:lpstr>Now that we have data… analyze and evaluate</vt:lpstr>
      <vt:lpstr>Histograms for Lifelong learning (Queens)</vt:lpstr>
      <vt:lpstr>Could look for trends over time (Queens)</vt:lpstr>
      <vt:lpstr>Could look at performance by student (Queens)</vt:lpstr>
      <vt:lpstr>Histogram for Communication (UofT)</vt:lpstr>
      <vt:lpstr>Histogram for Communication (UofT)</vt:lpstr>
      <vt:lpstr>PowerPoint Presentation</vt:lpstr>
      <vt:lpstr>PowerPoint Presentation</vt:lpstr>
      <vt:lpstr>Summary: Analysis and interpretation</vt:lpstr>
      <vt:lpstr>Program-wide assessment process flow</vt:lpstr>
      <vt:lpstr>Schedule Options</vt:lpstr>
      <vt:lpstr>Who is involved in process?</vt:lpstr>
      <vt:lpstr>Program-wide assessment process flow</vt:lpstr>
      <vt:lpstr>Engineering Graduate Attribute Development Project</vt:lpstr>
      <vt:lpstr>Online materials</vt:lpstr>
      <vt:lpstr>Online materials: samples</vt:lpstr>
      <vt:lpstr>Online materials: Questionnaires</vt:lpstr>
      <vt:lpstr>Online materials: training</vt:lpstr>
      <vt:lpstr>Program visitors will be looking for evidence of progress towards:</vt:lpstr>
      <vt:lpstr>General advice - Revisited</vt:lpstr>
      <vt:lpstr>Questions and 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Frank</dc:creator>
  <cp:lastModifiedBy>Pete</cp:lastModifiedBy>
  <cp:revision>417</cp:revision>
  <cp:lastPrinted>2012-03-22T19:21:47Z</cp:lastPrinted>
  <dcterms:created xsi:type="dcterms:W3CDTF">2011-05-25T11:28:37Z</dcterms:created>
  <dcterms:modified xsi:type="dcterms:W3CDTF">2012-03-29T15:24:33Z</dcterms:modified>
</cp:coreProperties>
</file>